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oubag" charset="1" panose="02020A03060303060403"/>
      <p:regular r:id="rId21"/>
    </p:embeddedFont>
    <p:embeddedFont>
      <p:font typeface="Loubag Medium" charset="1" panose="02020A03060303060403"/>
      <p:regular r:id="rId22"/>
    </p:embeddedFont>
    <p:embeddedFont>
      <p:font typeface="Loubag Bold" charset="1" panose="02020A03060303060403"/>
      <p:regular r:id="rId23"/>
    </p:embeddedFont>
    <p:embeddedFont>
      <p:font typeface="Agrandir" charset="1" panose="00000500000000000000"/>
      <p:regular r:id="rId27"/>
    </p:embeddedFont>
    <p:embeddedFont>
      <p:font typeface="Agrandir Italics" charset="1" panose="00000500000000000000"/>
      <p:regular r:id="rId29"/>
    </p:embeddedFont>
    <p:embeddedFont>
      <p:font typeface="RQND Pro" charset="1" panose="00000500000000000000"/>
      <p:regular r:id="rId32"/>
    </p:embeddedFont>
    <p:embeddedFont>
      <p:font typeface="Anonymous Pro" charset="1" panose="02060609030202000504"/>
      <p:regular r:id="rId33"/>
    </p:embeddedFont>
    <p:embeddedFont>
      <p:font typeface="Arimo" charset="1" panose="020B0604020202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Software</a:t>
            </a:r>
          </a:p>
          <a:p>
            <a:r>
              <a:rPr lang="en-US"/>
              <a:t>Python: "Our main programming language, chosen for its versatility and strong libraries for machine learning and NLP."</a:t>
            </a:r>
          </a:p>
          <a:p>
            <a:r>
              <a:rPr lang="en-US"/>
              <a:t>Flask: "We used Flask to build a lightweight backend for handling app logic and APIs."</a:t>
            </a:r>
          </a:p>
          <a:p>
            <a:r>
              <a:rPr lang="en-US"/>
              <a:t>Next.js: "For the frontend, we chose Next.js to create fast, user-friendly interfaces."</a:t>
            </a:r>
          </a:p>
          <a:p>
            <a:r>
              <a:rPr lang="en-US"/>
              <a:t/>
            </a:r>
          </a:p>
          <a:p>
            <a:r>
              <a:rPr lang="en-US"/>
              <a:t>2. Libraries</a:t>
            </a:r>
          </a:p>
          <a:p>
            <a:r>
              <a:rPr lang="en-US"/>
              <a:t>T5-base: "A pre-trained model used for paraphrasing text, improving document flexibility."</a:t>
            </a:r>
          </a:p>
          <a:p>
            <a:r>
              <a:rPr lang="en-US"/>
              <a:t>TextBlob: "A library for basic NLP tasks like sentiment analysis."</a:t>
            </a:r>
          </a:p>
          <a:p>
            <a:r>
              <a:rPr lang="en-US"/>
              <a:t>NLP Tools: "Used to extract meaning and automate legal document analysis."</a:t>
            </a:r>
          </a:p>
          <a:p>
            <a:r>
              <a:rPr lang="en-US"/>
              <a:t/>
            </a:r>
          </a:p>
          <a:p>
            <a:r>
              <a:rPr lang="en-US"/>
              <a:t>3. Datasets</a:t>
            </a:r>
          </a:p>
          <a:p>
            <a:r>
              <a:rPr lang="en-US"/>
              <a:t>SQuAD: "A dataset to train our model for answering legal document-related questions."</a:t>
            </a:r>
          </a:p>
          <a:p>
            <a:r>
              <a:rPr lang="en-US"/>
              <a:t>CUAD: "Focused on understanding and extracting information from legal contracts."</a:t>
            </a:r>
          </a:p>
          <a:p>
            <a:r>
              <a:rPr lang="en-US"/>
              <a:t/>
            </a:r>
          </a:p>
          <a:p>
            <a:r>
              <a:rPr lang="en-US"/>
              <a:t>4. Infrastructure</a:t>
            </a:r>
          </a:p>
          <a:p>
            <a:r>
              <a:rPr lang="en-US"/>
              <a:t>Local Server: "Used for testing and debugging during development."</a:t>
            </a:r>
          </a:p>
          <a:p>
            <a:r>
              <a:rPr lang="en-US"/>
              <a:t>Docker: "Ensured our app runs smoothly across different environments."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Planning</a:t>
            </a:r>
          </a:p>
          <a:p>
            <a:r>
              <a:rPr lang="en-US"/>
              <a:t>"The goal was to automate legal document analysis to save time and increase accuracy. We identified key tasks like paraphrasing, sentiment analysis, and Q&amp;A extraction. We also looked at the tools we’d need, like the T5 model, TextBlob, and datasets like SQuAD and CUAD."</a:t>
            </a:r>
          </a:p>
          <a:p>
            <a:r>
              <a:rPr lang="en-US"/>
              <a:t/>
            </a:r>
          </a:p>
          <a:p>
            <a:r>
              <a:rPr lang="en-US"/>
              <a:t>Requirement Analysis</a:t>
            </a:r>
          </a:p>
          <a:p>
            <a:r>
              <a:rPr lang="en-US"/>
              <a:t>"Next, we figured out the features we needed. The app should allow document uploads, process them using NLP, and display results. We chose SQuAD for Q&amp;A and CUAD for contract analysis. We also decided to use Python for the backend, Next.js for the frontend, and Docker for easy deployment."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Design</a:t>
            </a:r>
          </a:p>
          <a:p>
            <a:r>
              <a:rPr lang="en-US"/>
              <a:t>"Then, we designed the system. The frontend was built using Next.js for a smooth user interface, while Flask powered the backend to handle NLP tasks. We also mapped out workflows for data preprocessing, model interaction, and displaying results. We created an intuitive UI prototype to ensure ease of use."</a:t>
            </a:r>
          </a:p>
          <a:p>
            <a:r>
              <a:rPr lang="en-US"/>
              <a:t/>
            </a:r>
          </a:p>
          <a:p>
            <a:r>
              <a:rPr lang="en-US"/>
              <a:t>Development</a:t>
            </a:r>
          </a:p>
          <a:p>
            <a:r>
              <a:rPr lang="en-US"/>
              <a:t>"In this stage, we built the system based on our designs. We developed the backend with Flask, integrating models like T5 and TextBlob. For the frontend, we used Next.js to create a responsive interface. We also containerized the application with Docker to ensure easy deployment."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Testing</a:t>
            </a:r>
          </a:p>
          <a:p>
            <a:r>
              <a:rPr lang="en-US"/>
              <a:t>"Once the system was built, we made sure it worked smoothly. We did unit testing to check individual tasks like sentiment analysis. Then, we performed integration testing to ensure everything from frontend to backend worked together. We also ran performance tests to make sure the app handled documents efficiently."</a:t>
            </a:r>
          </a:p>
          <a:p>
            <a:r>
              <a:rPr lang="en-US"/>
              <a:t/>
            </a:r>
          </a:p>
          <a:p>
            <a:r>
              <a:rPr lang="en-US"/>
              <a:t>Deployment &amp; Maintenance</a:t>
            </a:r>
          </a:p>
          <a:p>
            <a:r>
              <a:rPr lang="en-US"/>
              <a:t>"Finally, we deployed the app either on a local server or cloud. Post-launch, we monitored performance, collected user feedback, and updated the system by improving models and fixing bugs to keep the app running smoothly."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3.gif" Type="http://schemas.openxmlformats.org/officeDocument/2006/relationships/image"/><Relationship Id="rId4" Target="../media/image2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26.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2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3.gif" Type="http://schemas.openxmlformats.org/officeDocument/2006/relationships/image"/><Relationship Id="rId4" Target="../media/image25.gif"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3.gif" Type="http://schemas.openxmlformats.org/officeDocument/2006/relationships/image"/><Relationship Id="rId4" Target="../media/image25.gif"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gif" Type="http://schemas.openxmlformats.org/officeDocument/2006/relationships/image"/><Relationship Id="rId3" Target="../media/image31.png" Type="http://schemas.openxmlformats.org/officeDocument/2006/relationships/image"/><Relationship Id="rId4" Target="https://github.com/syedanida/DocInsight-AI"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media/image1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gif"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gif" Type="http://schemas.openxmlformats.org/officeDocument/2006/relationships/image"/><Relationship Id="rId3" Target="../media/image18.gif" Type="http://schemas.openxmlformats.org/officeDocument/2006/relationships/image"/><Relationship Id="rId4" Target="../media/image19.gif"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gif" Type="http://schemas.openxmlformats.org/officeDocument/2006/relationships/image"/><Relationship Id="rId4" Target="../media/image21.gif"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16.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16.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sp>
        <p:nvSpPr>
          <p:cNvPr name="TextBox 3" id="3"/>
          <p:cNvSpPr txBox="true"/>
          <p:nvPr/>
        </p:nvSpPr>
        <p:spPr>
          <a:xfrm rot="0">
            <a:off x="6333452" y="4616921"/>
            <a:ext cx="11422564" cy="1644091"/>
          </a:xfrm>
          <a:prstGeom prst="rect">
            <a:avLst/>
          </a:prstGeom>
        </p:spPr>
        <p:txBody>
          <a:bodyPr anchor="t" rtlCol="false" tIns="0" lIns="0" bIns="0" rIns="0">
            <a:spAutoFit/>
          </a:bodyPr>
          <a:lstStyle/>
          <a:p>
            <a:pPr algn="ctr">
              <a:lnSpc>
                <a:spcPts val="12706"/>
              </a:lnSpc>
            </a:pPr>
            <a:r>
              <a:rPr lang="en-US" sz="11551">
                <a:solidFill>
                  <a:srgbClr val="2B2B2B"/>
                </a:solidFill>
                <a:latin typeface="Loubag"/>
                <a:ea typeface="Loubag"/>
                <a:cs typeface="Loubag"/>
                <a:sym typeface="Loubag"/>
              </a:rPr>
              <a:t>DocInsight-AI</a:t>
            </a:r>
          </a:p>
        </p:txBody>
      </p:sp>
      <p:pic>
        <p:nvPicPr>
          <p:cNvPr name="Picture 4" id="4"/>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
        <p:nvSpPr>
          <p:cNvPr name="Freeform 6" id="6"/>
          <p:cNvSpPr/>
          <p:nvPr/>
        </p:nvSpPr>
        <p:spPr>
          <a:xfrm flipH="false" flipV="false" rot="0">
            <a:off x="696176" y="1333495"/>
            <a:ext cx="5637276" cy="8229600"/>
          </a:xfrm>
          <a:custGeom>
            <a:avLst/>
            <a:gdLst/>
            <a:ahLst/>
            <a:cxnLst/>
            <a:rect r="r" b="b" t="t" l="l"/>
            <a:pathLst>
              <a:path h="8229600" w="5637276">
                <a:moveTo>
                  <a:pt x="0" y="0"/>
                </a:moveTo>
                <a:lnTo>
                  <a:pt x="5637276" y="0"/>
                </a:lnTo>
                <a:lnTo>
                  <a:pt x="563727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1164137" y="2535841"/>
            <a:ext cx="4701354" cy="5824909"/>
          </a:xfrm>
          <a:custGeom>
            <a:avLst/>
            <a:gdLst/>
            <a:ahLst/>
            <a:cxnLst/>
            <a:rect r="r" b="b" t="t" l="l"/>
            <a:pathLst>
              <a:path h="5824909" w="4701354">
                <a:moveTo>
                  <a:pt x="0" y="0"/>
                </a:moveTo>
                <a:lnTo>
                  <a:pt x="4701354" y="0"/>
                </a:lnTo>
                <a:lnTo>
                  <a:pt x="4701354" y="5824908"/>
                </a:lnTo>
                <a:lnTo>
                  <a:pt x="0" y="5824908"/>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108889" y="5261385"/>
            <a:ext cx="999626" cy="999626"/>
          </a:xfrm>
          <a:custGeom>
            <a:avLst/>
            <a:gdLst/>
            <a:ahLst/>
            <a:cxnLst/>
            <a:rect r="r" b="b" t="t" l="l"/>
            <a:pathLst>
              <a:path h="999626" w="999626">
                <a:moveTo>
                  <a:pt x="0" y="0"/>
                </a:moveTo>
                <a:lnTo>
                  <a:pt x="999626" y="0"/>
                </a:lnTo>
                <a:lnTo>
                  <a:pt x="999626" y="999627"/>
                </a:lnTo>
                <a:lnTo>
                  <a:pt x="0" y="999627"/>
                </a:lnTo>
                <a:lnTo>
                  <a:pt x="0" y="0"/>
                </a:lnTo>
                <a:close/>
              </a:path>
            </a:pathLst>
          </a:custGeom>
          <a:blipFill>
            <a:blip r:embed="rId8">
              <a:alphaModFix amt="49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044734" y="8892219"/>
            <a:ext cx="5525511" cy="670876"/>
          </a:xfrm>
          <a:prstGeom prst="rect">
            <a:avLst/>
          </a:prstGeom>
        </p:spPr>
        <p:txBody>
          <a:bodyPr anchor="t" rtlCol="false" tIns="0" lIns="0" bIns="0" rIns="0">
            <a:spAutoFit/>
          </a:bodyPr>
          <a:lstStyle/>
          <a:p>
            <a:pPr algn="ctr">
              <a:lnSpc>
                <a:spcPts val="5037"/>
              </a:lnSpc>
              <a:spcBef>
                <a:spcPct val="0"/>
              </a:spcBef>
            </a:pPr>
            <a:r>
              <a:rPr lang="en-US" b="true" sz="5037" spc="-154">
                <a:solidFill>
                  <a:srgbClr val="2B2B2B"/>
                </a:solidFill>
                <a:latin typeface="Loubag Medium"/>
                <a:ea typeface="Loubag Medium"/>
                <a:cs typeface="Loubag Medium"/>
                <a:sym typeface="Loubag Medium"/>
              </a:rPr>
              <a:t>- By Team </a:t>
            </a:r>
            <a:r>
              <a:rPr lang="en-US" b="true" sz="5037" spc="-154">
                <a:solidFill>
                  <a:srgbClr val="836551"/>
                </a:solidFill>
                <a:latin typeface="Loubag Bold"/>
                <a:ea typeface="Loubag Bold"/>
                <a:cs typeface="Loubag Bold"/>
                <a:sym typeface="Loubag Bold"/>
              </a:rPr>
              <a:t>NASA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grpSp>
        <p:nvGrpSpPr>
          <p:cNvPr name="Group 5" id="5"/>
          <p:cNvGrpSpPr/>
          <p:nvPr/>
        </p:nvGrpSpPr>
        <p:grpSpPr>
          <a:xfrm rot="-10800000">
            <a:off x="997226" y="3464005"/>
            <a:ext cx="4737224" cy="5152812"/>
            <a:chOff x="0" y="0"/>
            <a:chExt cx="1361246" cy="1480665"/>
          </a:xfrm>
        </p:grpSpPr>
        <p:sp>
          <p:nvSpPr>
            <p:cNvPr name="Freeform 6" id="6"/>
            <p:cNvSpPr/>
            <p:nvPr/>
          </p:nvSpPr>
          <p:spPr>
            <a:xfrm flipH="false" flipV="false" rot="0">
              <a:off x="0" y="0"/>
              <a:ext cx="1361246" cy="1480665"/>
            </a:xfrm>
            <a:custGeom>
              <a:avLst/>
              <a:gdLst/>
              <a:ahLst/>
              <a:cxnLst/>
              <a:rect r="r" b="b" t="t" l="l"/>
              <a:pathLst>
                <a:path h="1480665" w="1361246">
                  <a:moveTo>
                    <a:pt x="47394" y="0"/>
                  </a:moveTo>
                  <a:lnTo>
                    <a:pt x="1313852" y="0"/>
                  </a:lnTo>
                  <a:cubicBezTo>
                    <a:pt x="1340027" y="0"/>
                    <a:pt x="1361246" y="21219"/>
                    <a:pt x="1361246" y="47394"/>
                  </a:cubicBezTo>
                  <a:lnTo>
                    <a:pt x="1361246" y="1433272"/>
                  </a:lnTo>
                  <a:cubicBezTo>
                    <a:pt x="1361246" y="1445841"/>
                    <a:pt x="1356252" y="1457896"/>
                    <a:pt x="1347364" y="1466784"/>
                  </a:cubicBezTo>
                  <a:cubicBezTo>
                    <a:pt x="1338476" y="1475672"/>
                    <a:pt x="1326422" y="1480665"/>
                    <a:pt x="1313852" y="1480665"/>
                  </a:cubicBezTo>
                  <a:lnTo>
                    <a:pt x="47394" y="1480665"/>
                  </a:lnTo>
                  <a:cubicBezTo>
                    <a:pt x="21219" y="1480665"/>
                    <a:pt x="0" y="1459446"/>
                    <a:pt x="0" y="1433272"/>
                  </a:cubicBezTo>
                  <a:lnTo>
                    <a:pt x="0" y="47394"/>
                  </a:lnTo>
                  <a:cubicBezTo>
                    <a:pt x="0" y="21219"/>
                    <a:pt x="21219" y="0"/>
                    <a:pt x="47394" y="0"/>
                  </a:cubicBezTo>
                  <a:close/>
                </a:path>
              </a:pathLst>
            </a:custGeom>
            <a:gradFill rotWithShape="true">
              <a:gsLst>
                <a:gs pos="0">
                  <a:srgbClr val="F4F4F4">
                    <a:alpha val="100000"/>
                  </a:srgbClr>
                </a:gs>
                <a:gs pos="100000">
                  <a:srgbClr val="919191">
                    <a:alpha val="34500"/>
                  </a:srgbClr>
                </a:gs>
              </a:gsLst>
              <a:lin ang="0"/>
            </a:gradFill>
          </p:spPr>
        </p:sp>
        <p:sp>
          <p:nvSpPr>
            <p:cNvPr name="TextBox 7" id="7"/>
            <p:cNvSpPr txBox="true"/>
            <p:nvPr/>
          </p:nvSpPr>
          <p:spPr>
            <a:xfrm>
              <a:off x="0" y="-38100"/>
              <a:ext cx="1361246" cy="15187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4178074" y="4203661"/>
            <a:ext cx="3773543" cy="5749367"/>
            <a:chOff x="0" y="0"/>
            <a:chExt cx="1084331" cy="1652086"/>
          </a:xfrm>
        </p:grpSpPr>
        <p:sp>
          <p:nvSpPr>
            <p:cNvPr name="Freeform 9" id="9"/>
            <p:cNvSpPr/>
            <p:nvPr/>
          </p:nvSpPr>
          <p:spPr>
            <a:xfrm flipH="false" flipV="false" rot="0">
              <a:off x="0" y="0"/>
              <a:ext cx="1084331" cy="1652086"/>
            </a:xfrm>
            <a:custGeom>
              <a:avLst/>
              <a:gdLst/>
              <a:ahLst/>
              <a:cxnLst/>
              <a:rect r="r" b="b" t="t" l="l"/>
              <a:pathLst>
                <a:path h="1652086" w="1084331">
                  <a:moveTo>
                    <a:pt x="59497" y="0"/>
                  </a:moveTo>
                  <a:lnTo>
                    <a:pt x="1024834" y="0"/>
                  </a:lnTo>
                  <a:cubicBezTo>
                    <a:pt x="1057693" y="0"/>
                    <a:pt x="1084331" y="26638"/>
                    <a:pt x="1084331" y="59497"/>
                  </a:cubicBezTo>
                  <a:lnTo>
                    <a:pt x="1084331" y="1592589"/>
                  </a:lnTo>
                  <a:cubicBezTo>
                    <a:pt x="1084331" y="1625448"/>
                    <a:pt x="1057693" y="1652086"/>
                    <a:pt x="1024834" y="1652086"/>
                  </a:cubicBezTo>
                  <a:lnTo>
                    <a:pt x="59497" y="1652086"/>
                  </a:lnTo>
                  <a:cubicBezTo>
                    <a:pt x="26638" y="1652086"/>
                    <a:pt x="0" y="1625448"/>
                    <a:pt x="0" y="1592589"/>
                  </a:cubicBezTo>
                  <a:lnTo>
                    <a:pt x="0" y="59497"/>
                  </a:lnTo>
                  <a:cubicBezTo>
                    <a:pt x="0" y="26638"/>
                    <a:pt x="26638" y="0"/>
                    <a:pt x="59497" y="0"/>
                  </a:cubicBezTo>
                  <a:close/>
                </a:path>
              </a:pathLst>
            </a:custGeom>
            <a:gradFill rotWithShape="true">
              <a:gsLst>
                <a:gs pos="0">
                  <a:srgbClr val="F4F4F4">
                    <a:alpha val="100000"/>
                  </a:srgbClr>
                </a:gs>
                <a:gs pos="100000">
                  <a:srgbClr val="919191">
                    <a:alpha val="34500"/>
                  </a:srgbClr>
                </a:gs>
              </a:gsLst>
              <a:lin ang="0"/>
            </a:gradFill>
          </p:spPr>
        </p:sp>
        <p:sp>
          <p:nvSpPr>
            <p:cNvPr name="TextBox 10" id="10"/>
            <p:cNvSpPr txBox="true"/>
            <p:nvPr/>
          </p:nvSpPr>
          <p:spPr>
            <a:xfrm>
              <a:off x="0" y="-38100"/>
              <a:ext cx="1084331" cy="169018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7891322" y="3464005"/>
            <a:ext cx="4306244" cy="5152812"/>
            <a:chOff x="0" y="0"/>
            <a:chExt cx="1237403" cy="1480665"/>
          </a:xfrm>
        </p:grpSpPr>
        <p:sp>
          <p:nvSpPr>
            <p:cNvPr name="Freeform 12" id="12"/>
            <p:cNvSpPr/>
            <p:nvPr/>
          </p:nvSpPr>
          <p:spPr>
            <a:xfrm flipH="false" flipV="false" rot="0">
              <a:off x="0" y="0"/>
              <a:ext cx="1237403" cy="1480665"/>
            </a:xfrm>
            <a:custGeom>
              <a:avLst/>
              <a:gdLst/>
              <a:ahLst/>
              <a:cxnLst/>
              <a:rect r="r" b="b" t="t" l="l"/>
              <a:pathLst>
                <a:path h="1480665" w="1237403">
                  <a:moveTo>
                    <a:pt x="52137" y="0"/>
                  </a:moveTo>
                  <a:lnTo>
                    <a:pt x="1185266" y="0"/>
                  </a:lnTo>
                  <a:cubicBezTo>
                    <a:pt x="1199094" y="0"/>
                    <a:pt x="1212355" y="5493"/>
                    <a:pt x="1222133" y="15271"/>
                  </a:cubicBezTo>
                  <a:cubicBezTo>
                    <a:pt x="1231910" y="25048"/>
                    <a:pt x="1237403" y="38310"/>
                    <a:pt x="1237403" y="52137"/>
                  </a:cubicBezTo>
                  <a:lnTo>
                    <a:pt x="1237403" y="1428528"/>
                  </a:lnTo>
                  <a:cubicBezTo>
                    <a:pt x="1237403" y="1442356"/>
                    <a:pt x="1231910" y="1455617"/>
                    <a:pt x="1222133" y="1465395"/>
                  </a:cubicBezTo>
                  <a:cubicBezTo>
                    <a:pt x="1212355" y="1475172"/>
                    <a:pt x="1199094" y="1480665"/>
                    <a:pt x="1185266" y="1480665"/>
                  </a:cubicBezTo>
                  <a:lnTo>
                    <a:pt x="52137" y="1480665"/>
                  </a:lnTo>
                  <a:cubicBezTo>
                    <a:pt x="38310" y="1480665"/>
                    <a:pt x="25048" y="1475172"/>
                    <a:pt x="15271" y="1465395"/>
                  </a:cubicBezTo>
                  <a:cubicBezTo>
                    <a:pt x="5493" y="1455617"/>
                    <a:pt x="0" y="1442356"/>
                    <a:pt x="0" y="1428528"/>
                  </a:cubicBezTo>
                  <a:lnTo>
                    <a:pt x="0" y="52137"/>
                  </a:lnTo>
                  <a:cubicBezTo>
                    <a:pt x="0" y="38310"/>
                    <a:pt x="5493" y="25048"/>
                    <a:pt x="15271" y="15271"/>
                  </a:cubicBezTo>
                  <a:cubicBezTo>
                    <a:pt x="25048" y="5493"/>
                    <a:pt x="38310" y="0"/>
                    <a:pt x="52137" y="0"/>
                  </a:cubicBezTo>
                  <a:close/>
                </a:path>
              </a:pathLst>
            </a:custGeom>
            <a:gradFill rotWithShape="true">
              <a:gsLst>
                <a:gs pos="0">
                  <a:srgbClr val="F4F4F4">
                    <a:alpha val="100000"/>
                  </a:srgbClr>
                </a:gs>
                <a:gs pos="100000">
                  <a:srgbClr val="919191">
                    <a:alpha val="34500"/>
                  </a:srgbClr>
                </a:gs>
              </a:gsLst>
              <a:lin ang="0"/>
            </a:gradFill>
          </p:spPr>
        </p:sp>
        <p:sp>
          <p:nvSpPr>
            <p:cNvPr name="TextBox 13" id="13"/>
            <p:cNvSpPr txBox="true"/>
            <p:nvPr/>
          </p:nvSpPr>
          <p:spPr>
            <a:xfrm>
              <a:off x="0" y="-38100"/>
              <a:ext cx="1237403" cy="151876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90905" y="2764791"/>
            <a:ext cx="1143595" cy="11435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4F4F4">
                    <a:alpha val="100000"/>
                  </a:srgbClr>
                </a:gs>
                <a:gs pos="100000">
                  <a:srgbClr val="919191">
                    <a:alpha val="345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328474" y="2908518"/>
            <a:ext cx="1143595" cy="114359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4F4F4">
                    <a:alpha val="100000"/>
                  </a:srgbClr>
                </a:gs>
                <a:gs pos="100000">
                  <a:srgbClr val="919191">
                    <a:alpha val="515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144000" y="2764791"/>
            <a:ext cx="1143595" cy="114359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4F4F4">
                    <a:alpha val="100000"/>
                  </a:srgbClr>
                </a:gs>
                <a:gs pos="100000">
                  <a:srgbClr val="919191">
                    <a:alpha val="345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10800000">
            <a:off x="11479279" y="4203661"/>
            <a:ext cx="4737224" cy="5749367"/>
            <a:chOff x="0" y="0"/>
            <a:chExt cx="1361246" cy="1652086"/>
          </a:xfrm>
        </p:grpSpPr>
        <p:sp>
          <p:nvSpPr>
            <p:cNvPr name="Freeform 24" id="24"/>
            <p:cNvSpPr/>
            <p:nvPr/>
          </p:nvSpPr>
          <p:spPr>
            <a:xfrm flipH="false" flipV="false" rot="0">
              <a:off x="0" y="0"/>
              <a:ext cx="1361246" cy="1652086"/>
            </a:xfrm>
            <a:custGeom>
              <a:avLst/>
              <a:gdLst/>
              <a:ahLst/>
              <a:cxnLst/>
              <a:rect r="r" b="b" t="t" l="l"/>
              <a:pathLst>
                <a:path h="1652086" w="1361246">
                  <a:moveTo>
                    <a:pt x="47394" y="0"/>
                  </a:moveTo>
                  <a:lnTo>
                    <a:pt x="1313852" y="0"/>
                  </a:lnTo>
                  <a:cubicBezTo>
                    <a:pt x="1340027" y="0"/>
                    <a:pt x="1361246" y="21219"/>
                    <a:pt x="1361246" y="47394"/>
                  </a:cubicBezTo>
                  <a:lnTo>
                    <a:pt x="1361246" y="1604692"/>
                  </a:lnTo>
                  <a:cubicBezTo>
                    <a:pt x="1361246" y="1630867"/>
                    <a:pt x="1340027" y="1652086"/>
                    <a:pt x="1313852" y="1652086"/>
                  </a:cubicBezTo>
                  <a:lnTo>
                    <a:pt x="47394" y="1652086"/>
                  </a:lnTo>
                  <a:cubicBezTo>
                    <a:pt x="34824" y="1652086"/>
                    <a:pt x="22769" y="1647093"/>
                    <a:pt x="13881" y="1638205"/>
                  </a:cubicBezTo>
                  <a:cubicBezTo>
                    <a:pt x="4993" y="1629317"/>
                    <a:pt x="0" y="1617262"/>
                    <a:pt x="0" y="1604692"/>
                  </a:cubicBezTo>
                  <a:lnTo>
                    <a:pt x="0" y="47394"/>
                  </a:lnTo>
                  <a:cubicBezTo>
                    <a:pt x="0" y="21219"/>
                    <a:pt x="21219" y="0"/>
                    <a:pt x="47394" y="0"/>
                  </a:cubicBezTo>
                  <a:close/>
                </a:path>
              </a:pathLst>
            </a:custGeom>
            <a:gradFill rotWithShape="true">
              <a:gsLst>
                <a:gs pos="0">
                  <a:srgbClr val="F4F4F4">
                    <a:alpha val="100000"/>
                  </a:srgbClr>
                </a:gs>
                <a:gs pos="100000">
                  <a:srgbClr val="919191">
                    <a:alpha val="34500"/>
                  </a:srgbClr>
                </a:gs>
              </a:gsLst>
              <a:lin ang="0"/>
            </a:gradFill>
          </p:spPr>
        </p:sp>
        <p:sp>
          <p:nvSpPr>
            <p:cNvPr name="TextBox 25" id="25"/>
            <p:cNvSpPr txBox="true"/>
            <p:nvPr/>
          </p:nvSpPr>
          <p:spPr>
            <a:xfrm>
              <a:off x="0" y="-38100"/>
              <a:ext cx="1361246" cy="169018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704295" y="3566041"/>
            <a:ext cx="1143595" cy="114359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4F4F4">
                    <a:alpha val="100000"/>
                  </a:srgbClr>
                </a:gs>
                <a:gs pos="100000">
                  <a:srgbClr val="919191">
                    <a:alpha val="34500"/>
                  </a:srgbClr>
                </a:gs>
              </a:gsLst>
              <a:lin ang="0"/>
            </a:gra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800000">
            <a:off x="14693116" y="3483055"/>
            <a:ext cx="4737224" cy="5152812"/>
            <a:chOff x="0" y="0"/>
            <a:chExt cx="1361246" cy="1480665"/>
          </a:xfrm>
        </p:grpSpPr>
        <p:sp>
          <p:nvSpPr>
            <p:cNvPr name="Freeform 30" id="30"/>
            <p:cNvSpPr/>
            <p:nvPr/>
          </p:nvSpPr>
          <p:spPr>
            <a:xfrm flipH="false" flipV="false" rot="0">
              <a:off x="0" y="0"/>
              <a:ext cx="1361246" cy="1480665"/>
            </a:xfrm>
            <a:custGeom>
              <a:avLst/>
              <a:gdLst/>
              <a:ahLst/>
              <a:cxnLst/>
              <a:rect r="r" b="b" t="t" l="l"/>
              <a:pathLst>
                <a:path h="1480665" w="1361246">
                  <a:moveTo>
                    <a:pt x="47394" y="0"/>
                  </a:moveTo>
                  <a:lnTo>
                    <a:pt x="1313852" y="0"/>
                  </a:lnTo>
                  <a:cubicBezTo>
                    <a:pt x="1340027" y="0"/>
                    <a:pt x="1361246" y="21219"/>
                    <a:pt x="1361246" y="47394"/>
                  </a:cubicBezTo>
                  <a:lnTo>
                    <a:pt x="1361246" y="1433272"/>
                  </a:lnTo>
                  <a:cubicBezTo>
                    <a:pt x="1361246" y="1445841"/>
                    <a:pt x="1356252" y="1457896"/>
                    <a:pt x="1347364" y="1466784"/>
                  </a:cubicBezTo>
                  <a:cubicBezTo>
                    <a:pt x="1338476" y="1475672"/>
                    <a:pt x="1326422" y="1480665"/>
                    <a:pt x="1313852" y="1480665"/>
                  </a:cubicBezTo>
                  <a:lnTo>
                    <a:pt x="47394" y="1480665"/>
                  </a:lnTo>
                  <a:cubicBezTo>
                    <a:pt x="21219" y="1480665"/>
                    <a:pt x="0" y="1459446"/>
                    <a:pt x="0" y="1433272"/>
                  </a:cubicBezTo>
                  <a:lnTo>
                    <a:pt x="0" y="47394"/>
                  </a:lnTo>
                  <a:cubicBezTo>
                    <a:pt x="0" y="21219"/>
                    <a:pt x="21219" y="0"/>
                    <a:pt x="47394" y="0"/>
                  </a:cubicBezTo>
                  <a:close/>
                </a:path>
              </a:pathLst>
            </a:custGeom>
            <a:gradFill rotWithShape="true">
              <a:gsLst>
                <a:gs pos="0">
                  <a:srgbClr val="F4F4F4">
                    <a:alpha val="100000"/>
                  </a:srgbClr>
                </a:gs>
                <a:gs pos="100000">
                  <a:srgbClr val="919191">
                    <a:alpha val="34500"/>
                  </a:srgbClr>
                </a:gs>
              </a:gsLst>
              <a:lin ang="0"/>
            </a:gradFill>
          </p:spPr>
        </p:sp>
        <p:sp>
          <p:nvSpPr>
            <p:cNvPr name="TextBox 31" id="31"/>
            <p:cNvSpPr txBox="true"/>
            <p:nvPr/>
          </p:nvSpPr>
          <p:spPr>
            <a:xfrm>
              <a:off x="0" y="-38100"/>
              <a:ext cx="1361246" cy="151876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267241" y="2764791"/>
            <a:ext cx="1143595" cy="114359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4F4F4">
                    <a:alpha val="100000"/>
                  </a:srgbClr>
                </a:gs>
                <a:gs pos="100000">
                  <a:srgbClr val="919191">
                    <a:alpha val="34500"/>
                  </a:srgbClr>
                </a:gs>
              </a:gsLst>
              <a:lin ang="0"/>
            </a:gra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55173" y="906781"/>
            <a:ext cx="5208013" cy="1026287"/>
          </a:xfrm>
          <a:prstGeom prst="rect">
            <a:avLst/>
          </a:prstGeom>
        </p:spPr>
        <p:txBody>
          <a:bodyPr anchor="t" rtlCol="false" tIns="0" lIns="0" bIns="0" rIns="0">
            <a:spAutoFit/>
          </a:bodyPr>
          <a:lstStyle/>
          <a:p>
            <a:pPr algn="l">
              <a:lnSpc>
                <a:spcPts val="8033"/>
              </a:lnSpc>
            </a:pPr>
            <a:r>
              <a:rPr lang="en-US" sz="6866">
                <a:solidFill>
                  <a:srgbClr val="836551"/>
                </a:solidFill>
                <a:latin typeface="Loubag"/>
                <a:ea typeface="Loubag"/>
                <a:cs typeface="Loubag"/>
                <a:sym typeface="Loubag"/>
              </a:rPr>
              <a:t>WORKFLOW</a:t>
            </a:r>
          </a:p>
        </p:txBody>
      </p:sp>
      <p:sp>
        <p:nvSpPr>
          <p:cNvPr name="TextBox 36" id="36"/>
          <p:cNvSpPr txBox="true"/>
          <p:nvPr/>
        </p:nvSpPr>
        <p:spPr>
          <a:xfrm rot="0">
            <a:off x="1899789" y="2751683"/>
            <a:ext cx="925828" cy="880180"/>
          </a:xfrm>
          <a:prstGeom prst="rect">
            <a:avLst/>
          </a:prstGeom>
        </p:spPr>
        <p:txBody>
          <a:bodyPr anchor="t" rtlCol="false" tIns="0" lIns="0" bIns="0" rIns="0">
            <a:spAutoFit/>
          </a:bodyPr>
          <a:lstStyle/>
          <a:p>
            <a:pPr algn="ctr">
              <a:lnSpc>
                <a:spcPts val="7136"/>
              </a:lnSpc>
              <a:spcBef>
                <a:spcPct val="0"/>
              </a:spcBef>
            </a:pPr>
            <a:r>
              <a:rPr lang="en-US" sz="5097">
                <a:solidFill>
                  <a:srgbClr val="2B2E3C"/>
                </a:solidFill>
                <a:latin typeface="RQND Pro"/>
                <a:ea typeface="RQND Pro"/>
                <a:cs typeface="RQND Pro"/>
                <a:sym typeface="RQND Pro"/>
              </a:rPr>
              <a:t>01</a:t>
            </a:r>
          </a:p>
        </p:txBody>
      </p:sp>
      <p:sp>
        <p:nvSpPr>
          <p:cNvPr name="TextBox 37" id="37"/>
          <p:cNvSpPr txBox="true"/>
          <p:nvPr/>
        </p:nvSpPr>
        <p:spPr>
          <a:xfrm rot="0">
            <a:off x="5437358" y="2844111"/>
            <a:ext cx="925828" cy="880180"/>
          </a:xfrm>
          <a:prstGeom prst="rect">
            <a:avLst/>
          </a:prstGeom>
        </p:spPr>
        <p:txBody>
          <a:bodyPr anchor="t" rtlCol="false" tIns="0" lIns="0" bIns="0" rIns="0">
            <a:spAutoFit/>
          </a:bodyPr>
          <a:lstStyle/>
          <a:p>
            <a:pPr algn="ctr">
              <a:lnSpc>
                <a:spcPts val="7136"/>
              </a:lnSpc>
              <a:spcBef>
                <a:spcPct val="0"/>
              </a:spcBef>
            </a:pPr>
            <a:r>
              <a:rPr lang="en-US" sz="5097">
                <a:solidFill>
                  <a:srgbClr val="2B2E3C"/>
                </a:solidFill>
                <a:latin typeface="RQND Pro"/>
                <a:ea typeface="RQND Pro"/>
                <a:cs typeface="RQND Pro"/>
                <a:sym typeface="RQND Pro"/>
              </a:rPr>
              <a:t>02</a:t>
            </a:r>
          </a:p>
        </p:txBody>
      </p:sp>
      <p:sp>
        <p:nvSpPr>
          <p:cNvPr name="TextBox 38" id="38"/>
          <p:cNvSpPr txBox="true"/>
          <p:nvPr/>
        </p:nvSpPr>
        <p:spPr>
          <a:xfrm rot="0">
            <a:off x="9252884" y="2784230"/>
            <a:ext cx="925828" cy="880180"/>
          </a:xfrm>
          <a:prstGeom prst="rect">
            <a:avLst/>
          </a:prstGeom>
        </p:spPr>
        <p:txBody>
          <a:bodyPr anchor="t" rtlCol="false" tIns="0" lIns="0" bIns="0" rIns="0">
            <a:spAutoFit/>
          </a:bodyPr>
          <a:lstStyle/>
          <a:p>
            <a:pPr algn="ctr">
              <a:lnSpc>
                <a:spcPts val="7136"/>
              </a:lnSpc>
              <a:spcBef>
                <a:spcPct val="0"/>
              </a:spcBef>
            </a:pPr>
            <a:r>
              <a:rPr lang="en-US" sz="5097">
                <a:solidFill>
                  <a:srgbClr val="2B2E3C"/>
                </a:solidFill>
                <a:latin typeface="RQND Pro"/>
                <a:ea typeface="RQND Pro"/>
                <a:cs typeface="RQND Pro"/>
                <a:sym typeface="RQND Pro"/>
              </a:rPr>
              <a:t>03</a:t>
            </a:r>
          </a:p>
        </p:txBody>
      </p:sp>
      <p:sp>
        <p:nvSpPr>
          <p:cNvPr name="TextBox 39" id="39"/>
          <p:cNvSpPr txBox="true"/>
          <p:nvPr/>
        </p:nvSpPr>
        <p:spPr>
          <a:xfrm rot="0">
            <a:off x="1259304" y="4147363"/>
            <a:ext cx="2594920" cy="759079"/>
          </a:xfrm>
          <a:prstGeom prst="rect">
            <a:avLst/>
          </a:prstGeom>
        </p:spPr>
        <p:txBody>
          <a:bodyPr anchor="t" rtlCol="false" tIns="0" lIns="0" bIns="0" rIns="0">
            <a:spAutoFit/>
          </a:bodyPr>
          <a:lstStyle/>
          <a:p>
            <a:pPr algn="l">
              <a:lnSpc>
                <a:spcPts val="3067"/>
              </a:lnSpc>
            </a:pPr>
            <a:r>
              <a:rPr lang="en-US" sz="2599" b="true">
                <a:solidFill>
                  <a:srgbClr val="000000"/>
                </a:solidFill>
                <a:latin typeface="Loubag Bold"/>
                <a:ea typeface="Loubag Bold"/>
                <a:cs typeface="Loubag Bold"/>
                <a:sym typeface="Loubag Bold"/>
              </a:rPr>
              <a:t>Document Upload</a:t>
            </a:r>
          </a:p>
        </p:txBody>
      </p:sp>
      <p:sp>
        <p:nvSpPr>
          <p:cNvPr name="TextBox 40" id="40"/>
          <p:cNvSpPr txBox="true"/>
          <p:nvPr/>
        </p:nvSpPr>
        <p:spPr>
          <a:xfrm rot="0">
            <a:off x="4864704" y="4213186"/>
            <a:ext cx="2071136" cy="759079"/>
          </a:xfrm>
          <a:prstGeom prst="rect">
            <a:avLst/>
          </a:prstGeom>
        </p:spPr>
        <p:txBody>
          <a:bodyPr anchor="t" rtlCol="false" tIns="0" lIns="0" bIns="0" rIns="0">
            <a:spAutoFit/>
          </a:bodyPr>
          <a:lstStyle/>
          <a:p>
            <a:pPr algn="just">
              <a:lnSpc>
                <a:spcPts val="3067"/>
              </a:lnSpc>
            </a:pPr>
            <a:r>
              <a:rPr lang="en-US" b="true" sz="2599">
                <a:solidFill>
                  <a:srgbClr val="2B2B2B"/>
                </a:solidFill>
                <a:latin typeface="Loubag Bold"/>
                <a:ea typeface="Loubag Bold"/>
                <a:cs typeface="Loubag Bold"/>
                <a:sym typeface="Loubag Bold"/>
              </a:rPr>
              <a:t>Analysis Pipeline</a:t>
            </a:r>
          </a:p>
        </p:txBody>
      </p:sp>
      <p:sp>
        <p:nvSpPr>
          <p:cNvPr name="TextBox 41" id="41"/>
          <p:cNvSpPr txBox="true"/>
          <p:nvPr/>
        </p:nvSpPr>
        <p:spPr>
          <a:xfrm rot="0">
            <a:off x="8322379" y="4108808"/>
            <a:ext cx="2309174" cy="759079"/>
          </a:xfrm>
          <a:prstGeom prst="rect">
            <a:avLst/>
          </a:prstGeom>
        </p:spPr>
        <p:txBody>
          <a:bodyPr anchor="t" rtlCol="false" tIns="0" lIns="0" bIns="0" rIns="0">
            <a:spAutoFit/>
          </a:bodyPr>
          <a:lstStyle/>
          <a:p>
            <a:pPr algn="l">
              <a:lnSpc>
                <a:spcPts val="3067"/>
              </a:lnSpc>
            </a:pPr>
            <a:r>
              <a:rPr lang="en-US" sz="2599" b="true">
                <a:solidFill>
                  <a:srgbClr val="2B2B2B"/>
                </a:solidFill>
                <a:latin typeface="Loubag Bold"/>
                <a:ea typeface="Loubag Bold"/>
                <a:cs typeface="Loubag Bold"/>
                <a:sym typeface="Loubag Bold"/>
              </a:rPr>
              <a:t>Results Processing</a:t>
            </a:r>
          </a:p>
        </p:txBody>
      </p:sp>
      <p:sp>
        <p:nvSpPr>
          <p:cNvPr name="TextBox 42" id="42"/>
          <p:cNvSpPr txBox="true"/>
          <p:nvPr/>
        </p:nvSpPr>
        <p:spPr>
          <a:xfrm rot="0">
            <a:off x="1204307" y="5031172"/>
            <a:ext cx="2704915" cy="3331852"/>
          </a:xfrm>
          <a:prstGeom prst="rect">
            <a:avLst/>
          </a:prstGeom>
        </p:spPr>
        <p:txBody>
          <a:bodyPr anchor="t" rtlCol="false" tIns="0" lIns="0" bIns="0" rIns="0">
            <a:spAutoFit/>
          </a:bodyPr>
          <a:lstStyle/>
          <a:p>
            <a:pPr algn="l">
              <a:lnSpc>
                <a:spcPts val="3254"/>
              </a:lnSpc>
            </a:pPr>
            <a:r>
              <a:rPr lang="en-US" sz="2324">
                <a:solidFill>
                  <a:srgbClr val="2B2B2B"/>
                </a:solidFill>
                <a:latin typeface="Agrandir"/>
                <a:ea typeface="Agrandir"/>
                <a:cs typeface="Agrandir"/>
                <a:sym typeface="Agrandir"/>
              </a:rPr>
              <a:t>User uploads legal document through Next.js frontend.</a:t>
            </a:r>
          </a:p>
          <a:p>
            <a:pPr algn="l">
              <a:lnSpc>
                <a:spcPts val="3254"/>
              </a:lnSpc>
            </a:pPr>
          </a:p>
          <a:p>
            <a:pPr algn="l">
              <a:lnSpc>
                <a:spcPts val="3254"/>
              </a:lnSpc>
            </a:pPr>
            <a:r>
              <a:rPr lang="en-US" sz="2324">
                <a:solidFill>
                  <a:srgbClr val="2B2B2B"/>
                </a:solidFill>
                <a:latin typeface="Agrandir"/>
                <a:ea typeface="Agrandir"/>
                <a:cs typeface="Agrandir"/>
                <a:sym typeface="Agrandir"/>
              </a:rPr>
              <a:t>Document is validated and preprocessed.</a:t>
            </a:r>
          </a:p>
          <a:p>
            <a:pPr algn="l">
              <a:lnSpc>
                <a:spcPts val="3254"/>
              </a:lnSpc>
              <a:spcBef>
                <a:spcPct val="0"/>
              </a:spcBef>
            </a:pPr>
          </a:p>
        </p:txBody>
      </p:sp>
      <p:sp>
        <p:nvSpPr>
          <p:cNvPr name="TextBox 43" id="43"/>
          <p:cNvSpPr txBox="true"/>
          <p:nvPr/>
        </p:nvSpPr>
        <p:spPr>
          <a:xfrm rot="0">
            <a:off x="4297955" y="4980713"/>
            <a:ext cx="3507643" cy="4900685"/>
          </a:xfrm>
          <a:prstGeom prst="rect">
            <a:avLst/>
          </a:prstGeom>
        </p:spPr>
        <p:txBody>
          <a:bodyPr anchor="t" rtlCol="false" tIns="0" lIns="0" bIns="0" rIns="0">
            <a:spAutoFit/>
          </a:bodyPr>
          <a:lstStyle/>
          <a:p>
            <a:pPr algn="l">
              <a:lnSpc>
                <a:spcPts val="2425"/>
              </a:lnSpc>
            </a:pPr>
            <a:r>
              <a:rPr lang="en-US" sz="1732">
                <a:solidFill>
                  <a:srgbClr val="2B2B2B"/>
                </a:solidFill>
                <a:latin typeface="Agrandir"/>
                <a:ea typeface="Agrandir"/>
                <a:cs typeface="Agrandir"/>
                <a:sym typeface="Agrandir"/>
              </a:rPr>
              <a:t>Document is processed through multiple ML models:</a:t>
            </a:r>
          </a:p>
          <a:p>
            <a:pPr algn="l">
              <a:lnSpc>
                <a:spcPts val="2425"/>
              </a:lnSpc>
            </a:pPr>
          </a:p>
          <a:p>
            <a:pPr algn="l">
              <a:lnSpc>
                <a:spcPts val="2425"/>
              </a:lnSpc>
            </a:pPr>
            <a:r>
              <a:rPr lang="en-US" sz="1732">
                <a:solidFill>
                  <a:srgbClr val="2B2B2B"/>
                </a:solidFill>
                <a:latin typeface="Agrandir"/>
                <a:ea typeface="Agrandir"/>
                <a:cs typeface="Agrandir"/>
                <a:sym typeface="Agrandir"/>
              </a:rPr>
              <a:t>Reading comprehension model extracts key information.</a:t>
            </a:r>
          </a:p>
          <a:p>
            <a:pPr algn="l">
              <a:lnSpc>
                <a:spcPts val="2425"/>
              </a:lnSpc>
            </a:pPr>
          </a:p>
          <a:p>
            <a:pPr algn="l">
              <a:lnSpc>
                <a:spcPts val="2425"/>
              </a:lnSpc>
            </a:pPr>
            <a:r>
              <a:rPr lang="en-US" sz="1732">
                <a:solidFill>
                  <a:srgbClr val="2B2B2B"/>
                </a:solidFill>
                <a:latin typeface="Agrandir"/>
                <a:ea typeface="Agrandir"/>
                <a:cs typeface="Agrandir"/>
                <a:sym typeface="Agrandir"/>
              </a:rPr>
              <a:t>chatgpt paraphraser from the T5-base model generates paraphrases for complex clauses.</a:t>
            </a:r>
          </a:p>
          <a:p>
            <a:pPr algn="l">
              <a:lnSpc>
                <a:spcPts val="2425"/>
              </a:lnSpc>
            </a:pPr>
          </a:p>
          <a:p>
            <a:pPr algn="l">
              <a:lnSpc>
                <a:spcPts val="2425"/>
              </a:lnSpc>
            </a:pPr>
            <a:r>
              <a:rPr lang="en-US" sz="1732">
                <a:solidFill>
                  <a:srgbClr val="2B2B2B"/>
                </a:solidFill>
                <a:latin typeface="Agrandir"/>
                <a:ea typeface="Agrandir"/>
                <a:cs typeface="Agrandir"/>
                <a:sym typeface="Agrandir"/>
              </a:rPr>
              <a:t>TextBlob analyzes sentiment and implications.</a:t>
            </a:r>
          </a:p>
          <a:p>
            <a:pPr algn="l">
              <a:lnSpc>
                <a:spcPts val="2425"/>
              </a:lnSpc>
            </a:pPr>
          </a:p>
          <a:p>
            <a:pPr algn="l">
              <a:lnSpc>
                <a:spcPts val="2425"/>
              </a:lnSpc>
            </a:pPr>
            <a:r>
              <a:rPr lang="en-US" sz="1732">
                <a:solidFill>
                  <a:srgbClr val="2B2B2B"/>
                </a:solidFill>
                <a:latin typeface="Agrandir"/>
                <a:ea typeface="Agrandir"/>
                <a:cs typeface="Agrandir"/>
                <a:sym typeface="Agrandir"/>
              </a:rPr>
              <a:t>CUAD dataset helps identify critical clauses.</a:t>
            </a:r>
          </a:p>
          <a:p>
            <a:pPr algn="l">
              <a:lnSpc>
                <a:spcPts val="2291"/>
              </a:lnSpc>
              <a:spcBef>
                <a:spcPct val="0"/>
              </a:spcBef>
            </a:pPr>
          </a:p>
        </p:txBody>
      </p:sp>
      <p:sp>
        <p:nvSpPr>
          <p:cNvPr name="TextBox 44" id="44"/>
          <p:cNvSpPr txBox="true"/>
          <p:nvPr/>
        </p:nvSpPr>
        <p:spPr>
          <a:xfrm rot="0">
            <a:off x="8189043" y="5048250"/>
            <a:ext cx="3204511" cy="3012665"/>
          </a:xfrm>
          <a:prstGeom prst="rect">
            <a:avLst/>
          </a:prstGeom>
        </p:spPr>
        <p:txBody>
          <a:bodyPr anchor="t" rtlCol="false" tIns="0" lIns="0" bIns="0" rIns="0">
            <a:spAutoFit/>
          </a:bodyPr>
          <a:lstStyle/>
          <a:p>
            <a:pPr algn="l">
              <a:lnSpc>
                <a:spcPts val="2997"/>
              </a:lnSpc>
            </a:pPr>
            <a:r>
              <a:rPr lang="en-US" sz="2141">
                <a:solidFill>
                  <a:srgbClr val="2B2B2B"/>
                </a:solidFill>
                <a:latin typeface="Agrandir"/>
                <a:ea typeface="Agrandir"/>
                <a:cs typeface="Agrandir"/>
                <a:sym typeface="Agrandir"/>
              </a:rPr>
              <a:t>Analysis results are aggregated.</a:t>
            </a:r>
          </a:p>
          <a:p>
            <a:pPr algn="l">
              <a:lnSpc>
                <a:spcPts val="2997"/>
              </a:lnSpc>
            </a:pPr>
          </a:p>
          <a:p>
            <a:pPr algn="l">
              <a:lnSpc>
                <a:spcPts val="2997"/>
              </a:lnSpc>
            </a:pPr>
            <a:r>
              <a:rPr lang="en-US" sz="2141">
                <a:solidFill>
                  <a:srgbClr val="2B2B2B"/>
                </a:solidFill>
                <a:latin typeface="Agrandir"/>
                <a:ea typeface="Agrandir"/>
                <a:cs typeface="Agrandir"/>
                <a:sym typeface="Agrandir"/>
              </a:rPr>
              <a:t>Data is formatted for frontend display.</a:t>
            </a:r>
          </a:p>
          <a:p>
            <a:pPr algn="l">
              <a:lnSpc>
                <a:spcPts val="2997"/>
              </a:lnSpc>
            </a:pPr>
          </a:p>
          <a:p>
            <a:pPr algn="l">
              <a:lnSpc>
                <a:spcPts val="2997"/>
              </a:lnSpc>
              <a:spcBef>
                <a:spcPct val="0"/>
              </a:spcBef>
            </a:pPr>
            <a:r>
              <a:rPr lang="en-US" sz="2141">
                <a:solidFill>
                  <a:srgbClr val="2B2B2B"/>
                </a:solidFill>
                <a:latin typeface="Agrandir"/>
                <a:ea typeface="Agrandir"/>
                <a:cs typeface="Agrandir"/>
                <a:sym typeface="Agrandir"/>
              </a:rPr>
              <a:t>Insights are organized into digestible sections.</a:t>
            </a:r>
          </a:p>
        </p:txBody>
      </p:sp>
      <p:sp>
        <p:nvSpPr>
          <p:cNvPr name="TextBox 45" id="45"/>
          <p:cNvSpPr txBox="true"/>
          <p:nvPr/>
        </p:nvSpPr>
        <p:spPr>
          <a:xfrm rot="0">
            <a:off x="12813179" y="3559636"/>
            <a:ext cx="925828" cy="880180"/>
          </a:xfrm>
          <a:prstGeom prst="rect">
            <a:avLst/>
          </a:prstGeom>
        </p:spPr>
        <p:txBody>
          <a:bodyPr anchor="t" rtlCol="false" tIns="0" lIns="0" bIns="0" rIns="0">
            <a:spAutoFit/>
          </a:bodyPr>
          <a:lstStyle/>
          <a:p>
            <a:pPr algn="ctr">
              <a:lnSpc>
                <a:spcPts val="7136"/>
              </a:lnSpc>
              <a:spcBef>
                <a:spcPct val="0"/>
              </a:spcBef>
            </a:pPr>
            <a:r>
              <a:rPr lang="en-US" sz="5097">
                <a:solidFill>
                  <a:srgbClr val="2B2E3C"/>
                </a:solidFill>
                <a:latin typeface="RQND Pro"/>
                <a:ea typeface="RQND Pro"/>
                <a:cs typeface="RQND Pro"/>
                <a:sym typeface="RQND Pro"/>
              </a:rPr>
              <a:t>04</a:t>
            </a:r>
          </a:p>
        </p:txBody>
      </p:sp>
      <p:sp>
        <p:nvSpPr>
          <p:cNvPr name="TextBox 46" id="46"/>
          <p:cNvSpPr txBox="true"/>
          <p:nvPr/>
        </p:nvSpPr>
        <p:spPr>
          <a:xfrm rot="0">
            <a:off x="16376125" y="2784230"/>
            <a:ext cx="925828" cy="880180"/>
          </a:xfrm>
          <a:prstGeom prst="rect">
            <a:avLst/>
          </a:prstGeom>
        </p:spPr>
        <p:txBody>
          <a:bodyPr anchor="t" rtlCol="false" tIns="0" lIns="0" bIns="0" rIns="0">
            <a:spAutoFit/>
          </a:bodyPr>
          <a:lstStyle/>
          <a:p>
            <a:pPr algn="ctr">
              <a:lnSpc>
                <a:spcPts val="7136"/>
              </a:lnSpc>
              <a:spcBef>
                <a:spcPct val="0"/>
              </a:spcBef>
            </a:pPr>
            <a:r>
              <a:rPr lang="en-US" sz="5097">
                <a:solidFill>
                  <a:srgbClr val="2B2E3C"/>
                </a:solidFill>
                <a:latin typeface="RQND Pro"/>
                <a:ea typeface="RQND Pro"/>
                <a:cs typeface="RQND Pro"/>
                <a:sym typeface="RQND Pro"/>
              </a:rPr>
              <a:t>05</a:t>
            </a:r>
          </a:p>
        </p:txBody>
      </p:sp>
      <p:sp>
        <p:nvSpPr>
          <p:cNvPr name="TextBox 47" id="47"/>
          <p:cNvSpPr txBox="true"/>
          <p:nvPr/>
        </p:nvSpPr>
        <p:spPr>
          <a:xfrm rot="0">
            <a:off x="11669673" y="4405911"/>
            <a:ext cx="2309174" cy="759079"/>
          </a:xfrm>
          <a:prstGeom prst="rect">
            <a:avLst/>
          </a:prstGeom>
        </p:spPr>
        <p:txBody>
          <a:bodyPr anchor="t" rtlCol="false" tIns="0" lIns="0" bIns="0" rIns="0">
            <a:spAutoFit/>
          </a:bodyPr>
          <a:lstStyle/>
          <a:p>
            <a:pPr algn="l">
              <a:lnSpc>
                <a:spcPts val="3067"/>
              </a:lnSpc>
            </a:pPr>
            <a:r>
              <a:rPr lang="en-US" sz="2599" b="true">
                <a:solidFill>
                  <a:srgbClr val="2B2B2B"/>
                </a:solidFill>
                <a:latin typeface="Loubag Bold"/>
                <a:ea typeface="Loubag Bold"/>
                <a:cs typeface="Loubag Bold"/>
                <a:sym typeface="Loubag Bold"/>
              </a:rPr>
              <a:t>User Interaction</a:t>
            </a:r>
          </a:p>
        </p:txBody>
      </p:sp>
      <p:sp>
        <p:nvSpPr>
          <p:cNvPr name="TextBox 48" id="48"/>
          <p:cNvSpPr txBox="true"/>
          <p:nvPr/>
        </p:nvSpPr>
        <p:spPr>
          <a:xfrm rot="0">
            <a:off x="15112654" y="4305614"/>
            <a:ext cx="2309174" cy="378079"/>
          </a:xfrm>
          <a:prstGeom prst="rect">
            <a:avLst/>
          </a:prstGeom>
        </p:spPr>
        <p:txBody>
          <a:bodyPr anchor="t" rtlCol="false" tIns="0" lIns="0" bIns="0" rIns="0">
            <a:spAutoFit/>
          </a:bodyPr>
          <a:lstStyle/>
          <a:p>
            <a:pPr algn="l">
              <a:lnSpc>
                <a:spcPts val="3067"/>
              </a:lnSpc>
            </a:pPr>
            <a:r>
              <a:rPr lang="en-US" sz="2599" b="true">
                <a:solidFill>
                  <a:srgbClr val="2B2B2B"/>
                </a:solidFill>
                <a:latin typeface="Loubag Bold"/>
                <a:ea typeface="Loubag Bold"/>
                <a:cs typeface="Loubag Bold"/>
                <a:sym typeface="Loubag Bold"/>
              </a:rPr>
              <a:t>Deployment</a:t>
            </a:r>
          </a:p>
        </p:txBody>
      </p:sp>
      <p:sp>
        <p:nvSpPr>
          <p:cNvPr name="TextBox 49" id="49"/>
          <p:cNvSpPr txBox="true"/>
          <p:nvPr/>
        </p:nvSpPr>
        <p:spPr>
          <a:xfrm rot="0">
            <a:off x="11566906" y="5195608"/>
            <a:ext cx="3039282" cy="4757420"/>
          </a:xfrm>
          <a:prstGeom prst="rect">
            <a:avLst/>
          </a:prstGeom>
        </p:spPr>
        <p:txBody>
          <a:bodyPr anchor="t" rtlCol="false" tIns="0" lIns="0" bIns="0" rIns="0">
            <a:spAutoFit/>
          </a:bodyPr>
          <a:lstStyle/>
          <a:p>
            <a:pPr algn="l">
              <a:lnSpc>
                <a:spcPts val="2379"/>
              </a:lnSpc>
            </a:pPr>
            <a:r>
              <a:rPr lang="en-US" sz="1699">
                <a:solidFill>
                  <a:srgbClr val="2B2B2B"/>
                </a:solidFill>
                <a:latin typeface="Agrandir"/>
                <a:ea typeface="Agrandir"/>
                <a:cs typeface="Agrandir"/>
                <a:sym typeface="Agrandir"/>
              </a:rPr>
              <a:t>Results displayed through ProjectCard components.</a:t>
            </a:r>
          </a:p>
          <a:p>
            <a:pPr algn="l">
              <a:lnSpc>
                <a:spcPts val="2379"/>
              </a:lnSpc>
            </a:pPr>
          </a:p>
          <a:p>
            <a:pPr algn="l">
              <a:lnSpc>
                <a:spcPts val="2379"/>
              </a:lnSpc>
            </a:pPr>
            <a:r>
              <a:rPr lang="en-US" sz="1699">
                <a:solidFill>
                  <a:srgbClr val="2B2B2B"/>
                </a:solidFill>
                <a:latin typeface="Agrandir"/>
                <a:ea typeface="Agrandir"/>
                <a:cs typeface="Agrandir"/>
                <a:sym typeface="Agrandir"/>
              </a:rPr>
              <a:t>Users can interact with analysis results.</a:t>
            </a:r>
          </a:p>
          <a:p>
            <a:pPr algn="l">
              <a:lnSpc>
                <a:spcPts val="2379"/>
              </a:lnSpc>
            </a:pPr>
          </a:p>
          <a:p>
            <a:pPr algn="l">
              <a:lnSpc>
                <a:spcPts val="2379"/>
              </a:lnSpc>
            </a:pPr>
            <a:r>
              <a:rPr lang="en-US" sz="1699">
                <a:solidFill>
                  <a:srgbClr val="2B2B2B"/>
                </a:solidFill>
                <a:latin typeface="Agrandir"/>
                <a:ea typeface="Agrandir"/>
                <a:cs typeface="Agrandir"/>
                <a:sym typeface="Agrandir"/>
              </a:rPr>
              <a:t>list of questions available for users to get answers about their document in a simplified version.</a:t>
            </a:r>
          </a:p>
          <a:p>
            <a:pPr algn="l">
              <a:lnSpc>
                <a:spcPts val="2379"/>
              </a:lnSpc>
            </a:pPr>
          </a:p>
          <a:p>
            <a:pPr algn="l">
              <a:lnSpc>
                <a:spcPts val="2379"/>
              </a:lnSpc>
            </a:pPr>
            <a:r>
              <a:rPr lang="en-US" sz="1699">
                <a:solidFill>
                  <a:srgbClr val="2B2B2B"/>
                </a:solidFill>
                <a:latin typeface="Agrandir"/>
                <a:ea typeface="Agrandir"/>
                <a:cs typeface="Agrandir"/>
                <a:sym typeface="Agrandir"/>
              </a:rPr>
              <a:t>Explain response functionality that enables user to understand the clause effectively.</a:t>
            </a:r>
          </a:p>
          <a:p>
            <a:pPr algn="l">
              <a:lnSpc>
                <a:spcPts val="2379"/>
              </a:lnSpc>
              <a:spcBef>
                <a:spcPct val="0"/>
              </a:spcBef>
            </a:pPr>
          </a:p>
        </p:txBody>
      </p:sp>
      <p:sp>
        <p:nvSpPr>
          <p:cNvPr name="TextBox 50" id="50"/>
          <p:cNvSpPr txBox="true"/>
          <p:nvPr/>
        </p:nvSpPr>
        <p:spPr>
          <a:xfrm rot="0">
            <a:off x="15016966" y="5040697"/>
            <a:ext cx="2880661" cy="1908182"/>
          </a:xfrm>
          <a:prstGeom prst="rect">
            <a:avLst/>
          </a:prstGeom>
        </p:spPr>
        <p:txBody>
          <a:bodyPr anchor="t" rtlCol="false" tIns="0" lIns="0" bIns="0" rIns="0">
            <a:spAutoFit/>
          </a:bodyPr>
          <a:lstStyle/>
          <a:p>
            <a:pPr algn="l">
              <a:lnSpc>
                <a:spcPts val="2974"/>
              </a:lnSpc>
              <a:spcBef>
                <a:spcPct val="0"/>
              </a:spcBef>
            </a:pPr>
            <a:r>
              <a:rPr lang="en-US" sz="2124">
                <a:solidFill>
                  <a:srgbClr val="2B2B2B"/>
                </a:solidFill>
                <a:latin typeface="Agrandir"/>
                <a:ea typeface="Agrandir"/>
                <a:cs typeface="Agrandir"/>
                <a:sym typeface="Agrandir"/>
              </a:rPr>
              <a:t>Users can run the application effortlessly by executing Docker Compose.</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TextBox 4" id="4"/>
          <p:cNvSpPr txBox="true"/>
          <p:nvPr/>
        </p:nvSpPr>
        <p:spPr>
          <a:xfrm rot="0">
            <a:off x="1747381" y="597424"/>
            <a:ext cx="11709306" cy="1384333"/>
          </a:xfrm>
          <a:prstGeom prst="rect">
            <a:avLst/>
          </a:prstGeom>
        </p:spPr>
        <p:txBody>
          <a:bodyPr anchor="t" rtlCol="false" tIns="0" lIns="0" bIns="0" rIns="0">
            <a:spAutoFit/>
          </a:bodyPr>
          <a:lstStyle/>
          <a:p>
            <a:pPr algn="ctr">
              <a:lnSpc>
                <a:spcPts val="11373"/>
              </a:lnSpc>
              <a:spcBef>
                <a:spcPct val="0"/>
              </a:spcBef>
            </a:pPr>
            <a:r>
              <a:rPr lang="en-US" sz="8123">
                <a:solidFill>
                  <a:srgbClr val="4C4A55"/>
                </a:solidFill>
                <a:latin typeface="Loubag"/>
                <a:ea typeface="Loubag"/>
                <a:cs typeface="Loubag"/>
                <a:sym typeface="Loubag"/>
              </a:rPr>
              <a:t>ACCOMPLISHMENTS</a:t>
            </a:r>
          </a:p>
        </p:txBody>
      </p:sp>
      <p:sp>
        <p:nvSpPr>
          <p:cNvPr name="TextBox 5" id="5"/>
          <p:cNvSpPr txBox="true"/>
          <p:nvPr/>
        </p:nvSpPr>
        <p:spPr>
          <a:xfrm rot="0">
            <a:off x="2627308" y="2568322"/>
            <a:ext cx="2510450" cy="473539"/>
          </a:xfrm>
          <a:prstGeom prst="rect">
            <a:avLst/>
          </a:prstGeom>
        </p:spPr>
        <p:txBody>
          <a:bodyPr anchor="t" rtlCol="false" tIns="0" lIns="0" bIns="0" rIns="0">
            <a:spAutoFit/>
          </a:bodyPr>
          <a:lstStyle/>
          <a:p>
            <a:pPr algn="l">
              <a:lnSpc>
                <a:spcPts val="3816"/>
              </a:lnSpc>
            </a:pPr>
            <a:r>
              <a:rPr lang="en-US" b="true" sz="3037" spc="-93">
                <a:solidFill>
                  <a:srgbClr val="836551"/>
                </a:solidFill>
                <a:latin typeface="Loubag Bold"/>
                <a:ea typeface="Loubag Bold"/>
                <a:cs typeface="Loubag Bold"/>
                <a:sym typeface="Loubag Bold"/>
              </a:rPr>
              <a:t>Technical</a:t>
            </a:r>
          </a:p>
        </p:txBody>
      </p:sp>
      <p:grpSp>
        <p:nvGrpSpPr>
          <p:cNvPr name="Group 6" id="6"/>
          <p:cNvGrpSpPr/>
          <p:nvPr/>
        </p:nvGrpSpPr>
        <p:grpSpPr>
          <a:xfrm rot="0">
            <a:off x="1028700" y="2527894"/>
            <a:ext cx="1146892" cy="573446"/>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gradFill rotWithShape="true">
              <a:gsLst>
                <a:gs pos="0">
                  <a:srgbClr val="FFFFFF">
                    <a:alpha val="38000"/>
                  </a:srgbClr>
                </a:gs>
                <a:gs pos="100000">
                  <a:srgbClr val="A6A6A6">
                    <a:alpha val="38000"/>
                  </a:srgbClr>
                </a:gs>
              </a:gsLst>
              <a:lin ang="0"/>
            </a:gradFill>
          </p:spPr>
        </p:sp>
        <p:sp>
          <p:nvSpPr>
            <p:cNvPr name="TextBox 8" id="8"/>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20827" y="3184834"/>
            <a:ext cx="12099720" cy="280098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836551"/>
                </a:solidFill>
                <a:latin typeface="Agrandir"/>
                <a:ea typeface="Agrandir"/>
                <a:cs typeface="Agrandir"/>
                <a:sym typeface="Agrandir"/>
              </a:rPr>
              <a:t>Developed an integrated NLP system for legal applications.</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Achieved effective paraphrasing using T5 and CUAD datasets.</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Implemented sentiment analysis for risk detection.</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Developed a reading comprehension model using the SQuAD dataset.</a:t>
            </a:r>
          </a:p>
          <a:p>
            <a:pPr algn="just" marL="561336" indent="-280668" lvl="1">
              <a:lnSpc>
                <a:spcPts val="3639"/>
              </a:lnSpc>
              <a:spcBef>
                <a:spcPct val="0"/>
              </a:spcBef>
              <a:buFont typeface="Arial"/>
              <a:buChar char="•"/>
            </a:pPr>
            <a:r>
              <a:rPr lang="en-US" sz="2599">
                <a:solidFill>
                  <a:srgbClr val="836551"/>
                </a:solidFill>
                <a:latin typeface="Agrandir"/>
                <a:ea typeface="Agrandir"/>
                <a:cs typeface="Agrandir"/>
                <a:sym typeface="Agrandir"/>
              </a:rPr>
              <a:t>Created a custom CUAD dataset with 500 contracts for clause analysis.</a:t>
            </a:r>
          </a:p>
          <a:p>
            <a:pPr algn="just">
              <a:lnSpc>
                <a:spcPts val="3639"/>
              </a:lnSpc>
              <a:spcBef>
                <a:spcPct val="0"/>
              </a:spcBef>
            </a:pPr>
          </a:p>
        </p:txBody>
      </p:sp>
      <p:sp>
        <p:nvSpPr>
          <p:cNvPr name="TextBox 10" id="10"/>
          <p:cNvSpPr txBox="true"/>
          <p:nvPr/>
        </p:nvSpPr>
        <p:spPr>
          <a:xfrm rot="0">
            <a:off x="2627308" y="6293045"/>
            <a:ext cx="2510450" cy="473539"/>
          </a:xfrm>
          <a:prstGeom prst="rect">
            <a:avLst/>
          </a:prstGeom>
        </p:spPr>
        <p:txBody>
          <a:bodyPr anchor="t" rtlCol="false" tIns="0" lIns="0" bIns="0" rIns="0">
            <a:spAutoFit/>
          </a:bodyPr>
          <a:lstStyle/>
          <a:p>
            <a:pPr algn="l">
              <a:lnSpc>
                <a:spcPts val="3816"/>
              </a:lnSpc>
            </a:pPr>
            <a:r>
              <a:rPr lang="en-US" b="true" sz="3037" spc="-93">
                <a:solidFill>
                  <a:srgbClr val="836551"/>
                </a:solidFill>
                <a:latin typeface="Loubag Bold"/>
                <a:ea typeface="Loubag Bold"/>
                <a:cs typeface="Loubag Bold"/>
                <a:sym typeface="Loubag Bold"/>
              </a:rPr>
              <a:t>Deployment</a:t>
            </a:r>
          </a:p>
        </p:txBody>
      </p:sp>
      <p:sp>
        <p:nvSpPr>
          <p:cNvPr name="TextBox 11" id="11"/>
          <p:cNvSpPr txBox="true"/>
          <p:nvPr/>
        </p:nvSpPr>
        <p:spPr>
          <a:xfrm rot="0">
            <a:off x="2320827" y="7223143"/>
            <a:ext cx="12099720" cy="142938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836551"/>
                </a:solidFill>
                <a:latin typeface="Agrandir"/>
                <a:ea typeface="Agrandir"/>
                <a:cs typeface="Agrandir"/>
                <a:sym typeface="Agrandir"/>
              </a:rPr>
              <a:t>Dockerized the application for portability and easy deployment.</a:t>
            </a:r>
          </a:p>
          <a:p>
            <a:pPr algn="just" marL="561336" indent="-280668" lvl="1">
              <a:lnSpc>
                <a:spcPts val="3639"/>
              </a:lnSpc>
              <a:spcBef>
                <a:spcPct val="0"/>
              </a:spcBef>
              <a:buFont typeface="Arial"/>
              <a:buChar char="•"/>
            </a:pPr>
            <a:r>
              <a:rPr lang="en-US" sz="2599">
                <a:solidFill>
                  <a:srgbClr val="836551"/>
                </a:solidFill>
                <a:latin typeface="Agrandir"/>
                <a:ea typeface="Agrandir"/>
                <a:cs typeface="Agrandir"/>
                <a:sym typeface="Agrandir"/>
              </a:rPr>
              <a:t>Successfully tested the system on sample legal documents.</a:t>
            </a:r>
          </a:p>
          <a:p>
            <a:pPr algn="just">
              <a:lnSpc>
                <a:spcPts val="3639"/>
              </a:lnSpc>
              <a:spcBef>
                <a:spcPct val="0"/>
              </a:spcBef>
            </a:pPr>
          </a:p>
        </p:txBody>
      </p:sp>
      <p:grpSp>
        <p:nvGrpSpPr>
          <p:cNvPr name="Group 12" id="12"/>
          <p:cNvGrpSpPr/>
          <p:nvPr/>
        </p:nvGrpSpPr>
        <p:grpSpPr>
          <a:xfrm rot="0">
            <a:off x="1173935" y="6252617"/>
            <a:ext cx="1146892" cy="573446"/>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gradFill rotWithShape="true">
              <a:gsLst>
                <a:gs pos="0">
                  <a:srgbClr val="FFFFFF">
                    <a:alpha val="38000"/>
                  </a:srgbClr>
                </a:gs>
                <a:gs pos="100000">
                  <a:srgbClr val="A6A6A6">
                    <a:alpha val="38000"/>
                  </a:srgbClr>
                </a:gs>
              </a:gsLst>
              <a:lin ang="0"/>
            </a:gradFill>
          </p:spPr>
        </p:sp>
        <p:sp>
          <p:nvSpPr>
            <p:cNvPr name="TextBox 14" id="14"/>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grpSp>
        <p:nvGrpSpPr>
          <p:cNvPr name="Group 4" id="4"/>
          <p:cNvGrpSpPr/>
          <p:nvPr/>
        </p:nvGrpSpPr>
        <p:grpSpPr>
          <a:xfrm rot="0">
            <a:off x="1028700" y="1525147"/>
            <a:ext cx="1146892" cy="573446"/>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gradFill rotWithShape="true">
              <a:gsLst>
                <a:gs pos="0">
                  <a:srgbClr val="FFFFFF">
                    <a:alpha val="38000"/>
                  </a:srgbClr>
                </a:gs>
                <a:gs pos="100000">
                  <a:srgbClr val="A6A6A6">
                    <a:alpha val="38000"/>
                  </a:srgbClr>
                </a:gs>
              </a:gsLst>
              <a:lin ang="0"/>
            </a:gradFill>
          </p:spPr>
        </p:sp>
        <p:sp>
          <p:nvSpPr>
            <p:cNvPr name="TextBox 6" id="6"/>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4856777"/>
            <a:ext cx="1146892" cy="573446"/>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gradFill rotWithShape="true">
              <a:gsLst>
                <a:gs pos="0">
                  <a:srgbClr val="FFFFFF">
                    <a:alpha val="38000"/>
                  </a:srgbClr>
                </a:gs>
                <a:gs pos="100000">
                  <a:srgbClr val="A6A6A6">
                    <a:alpha val="38000"/>
                  </a:srgbClr>
                </a:gs>
              </a:gsLst>
              <a:lin ang="0"/>
            </a:gradFill>
          </p:spPr>
        </p:sp>
        <p:sp>
          <p:nvSpPr>
            <p:cNvPr name="TextBox 9" id="9"/>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637784" y="1569979"/>
            <a:ext cx="5732903" cy="464731"/>
          </a:xfrm>
          <a:prstGeom prst="rect">
            <a:avLst/>
          </a:prstGeom>
        </p:spPr>
        <p:txBody>
          <a:bodyPr anchor="t" rtlCol="false" tIns="0" lIns="0" bIns="0" rIns="0">
            <a:spAutoFit/>
          </a:bodyPr>
          <a:lstStyle/>
          <a:p>
            <a:pPr algn="l">
              <a:lnSpc>
                <a:spcPts val="3690"/>
              </a:lnSpc>
            </a:pPr>
            <a:r>
              <a:rPr lang="en-US" b="true" sz="2937" spc="-90">
                <a:solidFill>
                  <a:srgbClr val="836551"/>
                </a:solidFill>
                <a:latin typeface="Loubag Bold"/>
                <a:ea typeface="Loubag Bold"/>
                <a:cs typeface="Loubag Bold"/>
                <a:sym typeface="Loubag Bold"/>
              </a:rPr>
              <a:t>UI/UX Accomplishments</a:t>
            </a:r>
          </a:p>
        </p:txBody>
      </p:sp>
      <p:sp>
        <p:nvSpPr>
          <p:cNvPr name="TextBox 11" id="11"/>
          <p:cNvSpPr txBox="true"/>
          <p:nvPr/>
        </p:nvSpPr>
        <p:spPr>
          <a:xfrm rot="0">
            <a:off x="2627308" y="2498394"/>
            <a:ext cx="12099720" cy="142938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836551"/>
                </a:solidFill>
                <a:latin typeface="Agrandir"/>
                <a:ea typeface="Agrandir"/>
                <a:cs typeface="Agrandir"/>
                <a:sym typeface="Agrandir"/>
              </a:rPr>
              <a:t>Built a responsive and user-friendly interface.</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Achieved seamless interaction between the frontend and backend.</a:t>
            </a:r>
          </a:p>
          <a:p>
            <a:pPr algn="just">
              <a:lnSpc>
                <a:spcPts val="3639"/>
              </a:lnSpc>
              <a:spcBef>
                <a:spcPct val="0"/>
              </a:spcBef>
            </a:pPr>
          </a:p>
        </p:txBody>
      </p:sp>
      <p:sp>
        <p:nvSpPr>
          <p:cNvPr name="TextBox 12" id="12"/>
          <p:cNvSpPr txBox="true"/>
          <p:nvPr/>
        </p:nvSpPr>
        <p:spPr>
          <a:xfrm rot="0">
            <a:off x="2637784" y="4948576"/>
            <a:ext cx="5732903" cy="464731"/>
          </a:xfrm>
          <a:prstGeom prst="rect">
            <a:avLst/>
          </a:prstGeom>
        </p:spPr>
        <p:txBody>
          <a:bodyPr anchor="t" rtlCol="false" tIns="0" lIns="0" bIns="0" rIns="0">
            <a:spAutoFit/>
          </a:bodyPr>
          <a:lstStyle/>
          <a:p>
            <a:pPr algn="l">
              <a:lnSpc>
                <a:spcPts val="3690"/>
              </a:lnSpc>
            </a:pPr>
            <a:r>
              <a:rPr lang="en-US" b="true" sz="2937" spc="-90">
                <a:solidFill>
                  <a:srgbClr val="836551"/>
                </a:solidFill>
                <a:latin typeface="Loubag Bold"/>
                <a:ea typeface="Loubag Bold"/>
                <a:cs typeface="Loubag Bold"/>
                <a:sym typeface="Loubag Bold"/>
              </a:rPr>
              <a:t>Overall Achievements</a:t>
            </a:r>
          </a:p>
        </p:txBody>
      </p:sp>
      <p:sp>
        <p:nvSpPr>
          <p:cNvPr name="TextBox 13" id="13"/>
          <p:cNvSpPr txBox="true"/>
          <p:nvPr/>
        </p:nvSpPr>
        <p:spPr>
          <a:xfrm rot="0">
            <a:off x="2637784" y="5872127"/>
            <a:ext cx="12099720" cy="188658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836551"/>
                </a:solidFill>
                <a:latin typeface="Agrandir"/>
                <a:ea typeface="Agrandir"/>
                <a:cs typeface="Agrandir"/>
                <a:sym typeface="Agrandir"/>
              </a:rPr>
              <a:t>Successfully implemented an automated document analysis system.</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Integrated the T5-base model for accurate paraphrasing.</a:t>
            </a:r>
          </a:p>
          <a:p>
            <a:pPr algn="just" marL="561336" indent="-280668" lvl="1">
              <a:lnSpc>
                <a:spcPts val="3639"/>
              </a:lnSpc>
              <a:buFont typeface="Arial"/>
              <a:buChar char="•"/>
            </a:pPr>
            <a:r>
              <a:rPr lang="en-US" sz="2599">
                <a:solidFill>
                  <a:srgbClr val="836551"/>
                </a:solidFill>
                <a:latin typeface="Agrandir"/>
                <a:ea typeface="Agrandir"/>
                <a:cs typeface="Agrandir"/>
                <a:sym typeface="Agrandir"/>
              </a:rPr>
              <a:t>Implemented sentiment analysis using TextBlob.</a:t>
            </a:r>
          </a:p>
          <a:p>
            <a:pPr algn="just">
              <a:lnSpc>
                <a:spcPts val="3639"/>
              </a:lnSpc>
              <a:spcBef>
                <a:spcPct val="0"/>
              </a:spcBef>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Freeform 5" id="5"/>
          <p:cNvSpPr/>
          <p:nvPr/>
        </p:nvSpPr>
        <p:spPr>
          <a:xfrm flipH="false" flipV="false" rot="0">
            <a:off x="2681136" y="305706"/>
            <a:ext cx="9055479" cy="4837794"/>
          </a:xfrm>
          <a:custGeom>
            <a:avLst/>
            <a:gdLst/>
            <a:ahLst/>
            <a:cxnLst/>
            <a:rect r="r" b="b" t="t" l="l"/>
            <a:pathLst>
              <a:path h="4837794" w="9055479">
                <a:moveTo>
                  <a:pt x="0" y="0"/>
                </a:moveTo>
                <a:lnTo>
                  <a:pt x="9055479" y="0"/>
                </a:lnTo>
                <a:lnTo>
                  <a:pt x="9055479" y="4837794"/>
                </a:lnTo>
                <a:lnTo>
                  <a:pt x="0" y="4837794"/>
                </a:lnTo>
                <a:lnTo>
                  <a:pt x="0" y="0"/>
                </a:lnTo>
                <a:close/>
              </a:path>
            </a:pathLst>
          </a:custGeom>
          <a:blipFill>
            <a:blip r:embed="rId5"/>
            <a:stretch>
              <a:fillRect l="0" t="0" r="0" b="0"/>
            </a:stretch>
          </a:blipFill>
          <a:ln w="38100" cap="sq">
            <a:solidFill>
              <a:srgbClr val="000000"/>
            </a:solidFill>
            <a:prstDash val="solid"/>
            <a:miter/>
          </a:ln>
        </p:spPr>
      </p:sp>
      <p:sp>
        <p:nvSpPr>
          <p:cNvPr name="Freeform 6" id="6"/>
          <p:cNvSpPr/>
          <p:nvPr/>
        </p:nvSpPr>
        <p:spPr>
          <a:xfrm flipH="false" flipV="false" rot="0">
            <a:off x="5799526" y="5343580"/>
            <a:ext cx="9261676" cy="4943420"/>
          </a:xfrm>
          <a:custGeom>
            <a:avLst/>
            <a:gdLst/>
            <a:ahLst/>
            <a:cxnLst/>
            <a:rect r="r" b="b" t="t" l="l"/>
            <a:pathLst>
              <a:path h="4943420" w="9261676">
                <a:moveTo>
                  <a:pt x="0" y="0"/>
                </a:moveTo>
                <a:lnTo>
                  <a:pt x="9261676" y="0"/>
                </a:lnTo>
                <a:lnTo>
                  <a:pt x="9261676" y="4943420"/>
                </a:lnTo>
                <a:lnTo>
                  <a:pt x="0" y="4943420"/>
                </a:lnTo>
                <a:lnTo>
                  <a:pt x="0" y="0"/>
                </a:lnTo>
                <a:close/>
              </a:path>
            </a:pathLst>
          </a:custGeom>
          <a:blipFill>
            <a:blip r:embed="rId6"/>
            <a:stretch>
              <a:fillRect l="-614" t="0" r="-614" b="0"/>
            </a:stretch>
          </a:blipFill>
          <a:ln w="38100" cap="sq">
            <a:solidFill>
              <a:srgbClr val="000000"/>
            </a:solidFill>
            <a:prstDash val="solid"/>
            <a:miter/>
          </a:ln>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Freeform 5" id="5"/>
          <p:cNvSpPr/>
          <p:nvPr/>
        </p:nvSpPr>
        <p:spPr>
          <a:xfrm flipH="false" flipV="false" rot="0">
            <a:off x="2644451" y="166267"/>
            <a:ext cx="8784023" cy="4628734"/>
          </a:xfrm>
          <a:custGeom>
            <a:avLst/>
            <a:gdLst/>
            <a:ahLst/>
            <a:cxnLst/>
            <a:rect r="r" b="b" t="t" l="l"/>
            <a:pathLst>
              <a:path h="4628734" w="8784023">
                <a:moveTo>
                  <a:pt x="0" y="0"/>
                </a:moveTo>
                <a:lnTo>
                  <a:pt x="8784023" y="0"/>
                </a:lnTo>
                <a:lnTo>
                  <a:pt x="8784023" y="4628734"/>
                </a:lnTo>
                <a:lnTo>
                  <a:pt x="0" y="4628734"/>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5150962" y="4829231"/>
            <a:ext cx="9910240" cy="5211553"/>
          </a:xfrm>
          <a:custGeom>
            <a:avLst/>
            <a:gdLst/>
            <a:ahLst/>
            <a:cxnLst/>
            <a:rect r="r" b="b" t="t" l="l"/>
            <a:pathLst>
              <a:path h="5211553" w="9910240">
                <a:moveTo>
                  <a:pt x="0" y="0"/>
                </a:moveTo>
                <a:lnTo>
                  <a:pt x="9910240" y="0"/>
                </a:lnTo>
                <a:lnTo>
                  <a:pt x="9910240" y="5211553"/>
                </a:lnTo>
                <a:lnTo>
                  <a:pt x="0" y="5211553"/>
                </a:lnTo>
                <a:lnTo>
                  <a:pt x="0" y="0"/>
                </a:lnTo>
                <a:close/>
              </a:path>
            </a:pathLst>
          </a:custGeom>
          <a:blipFill>
            <a:blip r:embed="rId6"/>
            <a:stretch>
              <a:fillRect l="0" t="0" r="0" b="0"/>
            </a:stretch>
          </a:blipFill>
          <a:ln cap="sq">
            <a:noFill/>
            <a:prstDash val="solid"/>
            <a:miter/>
          </a:ln>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386853">
            <a:off x="-3305272" y="-1267467"/>
            <a:ext cx="14322769" cy="13230153"/>
          </a:xfrm>
          <a:prstGeom prst="rect">
            <a:avLst/>
          </a:prstGeom>
        </p:spPr>
      </p:pic>
      <p:sp>
        <p:nvSpPr>
          <p:cNvPr name="TextBox 3" id="3"/>
          <p:cNvSpPr txBox="true"/>
          <p:nvPr/>
        </p:nvSpPr>
        <p:spPr>
          <a:xfrm rot="0">
            <a:off x="2199526" y="2052944"/>
            <a:ext cx="13888949" cy="2526376"/>
          </a:xfrm>
          <a:prstGeom prst="rect">
            <a:avLst/>
          </a:prstGeom>
        </p:spPr>
        <p:txBody>
          <a:bodyPr anchor="t" rtlCol="false" tIns="0" lIns="0" bIns="0" rIns="0">
            <a:spAutoFit/>
          </a:bodyPr>
          <a:lstStyle/>
          <a:p>
            <a:pPr algn="ctr">
              <a:lnSpc>
                <a:spcPts val="6700"/>
              </a:lnSpc>
              <a:spcBef>
                <a:spcPct val="0"/>
              </a:spcBef>
            </a:pPr>
            <a:r>
              <a:rPr lang="en-US" sz="4786">
                <a:solidFill>
                  <a:srgbClr val="2B2B2B"/>
                </a:solidFill>
                <a:latin typeface="Anonymous Pro"/>
                <a:ea typeface="Anonymous Pro"/>
                <a:cs typeface="Anonymous Pro"/>
                <a:sym typeface="Anonymous Pro"/>
              </a:rPr>
              <a:t>DOCINSIGHT-AI IS TRANSFORMING LEGAL DOCUMENT ANALYSIS WITH CUTTING-EDGE NLP AND MACHINE LEARNING TECHNIQUES</a:t>
            </a:r>
          </a:p>
        </p:txBody>
      </p:sp>
      <p:sp>
        <p:nvSpPr>
          <p:cNvPr name="Freeform 4" id="4"/>
          <p:cNvSpPr/>
          <p:nvPr/>
        </p:nvSpPr>
        <p:spPr>
          <a:xfrm flipH="false" flipV="false" rot="0">
            <a:off x="3151912" y="7031078"/>
            <a:ext cx="1684918" cy="947766"/>
          </a:xfrm>
          <a:custGeom>
            <a:avLst/>
            <a:gdLst/>
            <a:ahLst/>
            <a:cxnLst/>
            <a:rect r="r" b="b" t="t" l="l"/>
            <a:pathLst>
              <a:path h="947766" w="1684918">
                <a:moveTo>
                  <a:pt x="0" y="0"/>
                </a:moveTo>
                <a:lnTo>
                  <a:pt x="1684918" y="0"/>
                </a:lnTo>
                <a:lnTo>
                  <a:pt x="1684918" y="947767"/>
                </a:lnTo>
                <a:lnTo>
                  <a:pt x="0" y="947767"/>
                </a:lnTo>
                <a:lnTo>
                  <a:pt x="0" y="0"/>
                </a:lnTo>
                <a:close/>
              </a:path>
            </a:pathLst>
          </a:custGeom>
          <a:blipFill>
            <a:blip r:embed="rId3"/>
            <a:stretch>
              <a:fillRect l="0" t="0" r="0" b="0"/>
            </a:stretch>
          </a:blipFill>
        </p:spPr>
      </p:sp>
      <p:sp>
        <p:nvSpPr>
          <p:cNvPr name="TextBox 5" id="5"/>
          <p:cNvSpPr txBox="true"/>
          <p:nvPr/>
        </p:nvSpPr>
        <p:spPr>
          <a:xfrm rot="0">
            <a:off x="4836830" y="7162380"/>
            <a:ext cx="8208665" cy="599439"/>
          </a:xfrm>
          <a:prstGeom prst="rect">
            <a:avLst/>
          </a:prstGeom>
        </p:spPr>
        <p:txBody>
          <a:bodyPr anchor="t" rtlCol="false" tIns="0" lIns="0" bIns="0" rIns="0">
            <a:spAutoFit/>
          </a:bodyPr>
          <a:lstStyle/>
          <a:p>
            <a:pPr algn="l">
              <a:lnSpc>
                <a:spcPts val="4760"/>
              </a:lnSpc>
            </a:pPr>
            <a:r>
              <a:rPr lang="en-US" sz="3400" u="sng">
                <a:solidFill>
                  <a:srgbClr val="836551"/>
                </a:solidFill>
                <a:latin typeface="Arimo"/>
                <a:ea typeface="Arimo"/>
                <a:cs typeface="Arimo"/>
                <a:sym typeface="Arimo"/>
                <a:hlinkClick r:id="rId4" tooltip="https://github.com/syedanida/DocInsight-AI"/>
              </a:rPr>
              <a:t>https://github.com/syedanida/DocInsight-AI</a:t>
            </a:r>
          </a:p>
        </p:txBody>
      </p:sp>
      <p:sp>
        <p:nvSpPr>
          <p:cNvPr name="TextBox 6" id="6"/>
          <p:cNvSpPr txBox="true"/>
          <p:nvPr/>
        </p:nvSpPr>
        <p:spPr>
          <a:xfrm rot="0">
            <a:off x="6499542" y="596582"/>
            <a:ext cx="3397333" cy="778512"/>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Loubag"/>
                <a:ea typeface="Loubag"/>
                <a:cs typeface="Loubag"/>
                <a:sym typeface="Loubag"/>
              </a:rPr>
              <a:t>Demo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F1EA"/>
        </a:solidFill>
      </p:bgPr>
    </p:bg>
    <p:spTree>
      <p:nvGrpSpPr>
        <p:cNvPr id="1" name=""/>
        <p:cNvGrpSpPr/>
        <p:nvPr/>
      </p:nvGrpSpPr>
      <p:grpSpPr>
        <a:xfrm>
          <a:off x="0" y="0"/>
          <a:ext cx="0" cy="0"/>
          <a:chOff x="0" y="0"/>
          <a:chExt cx="0" cy="0"/>
        </a:xfrm>
      </p:grpSpPr>
      <p:sp>
        <p:nvSpPr>
          <p:cNvPr name="TextBox 2" id="2"/>
          <p:cNvSpPr txBox="true"/>
          <p:nvPr/>
        </p:nvSpPr>
        <p:spPr>
          <a:xfrm rot="0">
            <a:off x="1650808" y="3344371"/>
            <a:ext cx="6185313" cy="2457450"/>
          </a:xfrm>
          <a:prstGeom prst="rect">
            <a:avLst/>
          </a:prstGeom>
        </p:spPr>
        <p:txBody>
          <a:bodyPr anchor="t" rtlCol="false" tIns="0" lIns="0" bIns="0" rIns="0">
            <a:spAutoFit/>
          </a:bodyPr>
          <a:lstStyle/>
          <a:p>
            <a:pPr algn="l" marL="0" indent="0" lvl="0">
              <a:lnSpc>
                <a:spcPts val="9682"/>
              </a:lnSpc>
              <a:spcBef>
                <a:spcPct val="0"/>
              </a:spcBef>
            </a:pPr>
            <a:r>
              <a:rPr lang="en-US" sz="8068">
                <a:solidFill>
                  <a:srgbClr val="2B2B2B"/>
                </a:solidFill>
                <a:latin typeface="Loubag"/>
                <a:ea typeface="Loubag"/>
                <a:cs typeface="Loubag"/>
                <a:sym typeface="Loubag"/>
              </a:rPr>
              <a:t>Team Members</a:t>
            </a:r>
          </a:p>
        </p:txBody>
      </p:sp>
      <p:grpSp>
        <p:nvGrpSpPr>
          <p:cNvPr name="Group 3" id="3"/>
          <p:cNvGrpSpPr/>
          <p:nvPr/>
        </p:nvGrpSpPr>
        <p:grpSpPr>
          <a:xfrm rot="0">
            <a:off x="9809000" y="2475931"/>
            <a:ext cx="6907145" cy="868440"/>
            <a:chOff x="0" y="0"/>
            <a:chExt cx="9209527" cy="1157920"/>
          </a:xfrm>
        </p:grpSpPr>
        <p:sp>
          <p:nvSpPr>
            <p:cNvPr name="Freeform 4" id="4"/>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34311" y="190339"/>
              <a:ext cx="7575216" cy="720091"/>
            </a:xfrm>
            <a:prstGeom prst="rect">
              <a:avLst/>
            </a:prstGeom>
          </p:spPr>
          <p:txBody>
            <a:bodyPr anchor="t" rtlCol="false" tIns="0" lIns="0" bIns="0" rIns="0">
              <a:spAutoFit/>
            </a:bodyPr>
            <a:lstStyle/>
            <a:p>
              <a:pPr algn="l">
                <a:lnSpc>
                  <a:spcPts val="4619"/>
                </a:lnSpc>
              </a:pPr>
              <a:r>
                <a:rPr lang="en-US" sz="3299">
                  <a:solidFill>
                    <a:srgbClr val="2B2B2B"/>
                  </a:solidFill>
                  <a:latin typeface="Loubag"/>
                  <a:ea typeface="Loubag"/>
                  <a:cs typeface="Loubag"/>
                  <a:sym typeface="Loubag"/>
                </a:rPr>
                <a:t>Aishly Manglani</a:t>
              </a:r>
            </a:p>
          </p:txBody>
        </p:sp>
      </p:grpSp>
      <p:grpSp>
        <p:nvGrpSpPr>
          <p:cNvPr name="Group 6" id="6"/>
          <p:cNvGrpSpPr/>
          <p:nvPr/>
        </p:nvGrpSpPr>
        <p:grpSpPr>
          <a:xfrm rot="0">
            <a:off x="9809000" y="3914776"/>
            <a:ext cx="6907145" cy="868440"/>
            <a:chOff x="0" y="0"/>
            <a:chExt cx="9209527" cy="1157920"/>
          </a:xfrm>
        </p:grpSpPr>
        <p:sp>
          <p:nvSpPr>
            <p:cNvPr name="TextBox 7" id="7"/>
            <p:cNvSpPr txBox="true"/>
            <p:nvPr/>
          </p:nvSpPr>
          <p:spPr>
            <a:xfrm rot="0">
              <a:off x="1634311" y="190339"/>
              <a:ext cx="7575216" cy="720091"/>
            </a:xfrm>
            <a:prstGeom prst="rect">
              <a:avLst/>
            </a:prstGeom>
          </p:spPr>
          <p:txBody>
            <a:bodyPr anchor="t" rtlCol="false" tIns="0" lIns="0" bIns="0" rIns="0">
              <a:spAutoFit/>
            </a:bodyPr>
            <a:lstStyle/>
            <a:p>
              <a:pPr algn="l">
                <a:lnSpc>
                  <a:spcPts val="4619"/>
                </a:lnSpc>
              </a:pPr>
              <a:r>
                <a:rPr lang="en-US" sz="3299">
                  <a:solidFill>
                    <a:srgbClr val="2B2B2B"/>
                  </a:solidFill>
                  <a:latin typeface="Loubag"/>
                  <a:ea typeface="Loubag"/>
                  <a:cs typeface="Loubag"/>
                  <a:sym typeface="Loubag"/>
                </a:rPr>
                <a:t>Syeda Nida Khader</a:t>
              </a:r>
            </a:p>
          </p:txBody>
        </p:sp>
        <p:sp>
          <p:nvSpPr>
            <p:cNvPr name="Freeform 8" id="8"/>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9809000" y="5143500"/>
            <a:ext cx="6907145" cy="868440"/>
            <a:chOff x="0" y="0"/>
            <a:chExt cx="9209527" cy="1157920"/>
          </a:xfrm>
        </p:grpSpPr>
        <p:sp>
          <p:nvSpPr>
            <p:cNvPr name="TextBox 10" id="10"/>
            <p:cNvSpPr txBox="true"/>
            <p:nvPr/>
          </p:nvSpPr>
          <p:spPr>
            <a:xfrm rot="0">
              <a:off x="1634311" y="169807"/>
              <a:ext cx="7575216" cy="751630"/>
            </a:xfrm>
            <a:prstGeom prst="rect">
              <a:avLst/>
            </a:prstGeom>
          </p:spPr>
          <p:txBody>
            <a:bodyPr anchor="t" rtlCol="false" tIns="0" lIns="0" bIns="0" rIns="0">
              <a:spAutoFit/>
            </a:bodyPr>
            <a:lstStyle/>
            <a:p>
              <a:pPr algn="l">
                <a:lnSpc>
                  <a:spcPts val="4759"/>
                </a:lnSpc>
              </a:pPr>
              <a:r>
                <a:rPr lang="en-US" sz="3399">
                  <a:solidFill>
                    <a:srgbClr val="2B2B2B"/>
                  </a:solidFill>
                  <a:latin typeface="Loubag"/>
                  <a:ea typeface="Loubag"/>
                  <a:cs typeface="Loubag"/>
                  <a:sym typeface="Loubag"/>
                </a:rPr>
                <a:t>Sheetal Yadav</a:t>
              </a:r>
            </a:p>
          </p:txBody>
        </p:sp>
        <p:sp>
          <p:nvSpPr>
            <p:cNvPr name="Freeform 11" id="11"/>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9809000" y="6583440"/>
            <a:ext cx="6907145" cy="868440"/>
            <a:chOff x="0" y="0"/>
            <a:chExt cx="9209527" cy="1157920"/>
          </a:xfrm>
        </p:grpSpPr>
        <p:sp>
          <p:nvSpPr>
            <p:cNvPr name="TextBox 13" id="13"/>
            <p:cNvSpPr txBox="true"/>
            <p:nvPr/>
          </p:nvSpPr>
          <p:spPr>
            <a:xfrm rot="0">
              <a:off x="1634311" y="190339"/>
              <a:ext cx="7575216" cy="720091"/>
            </a:xfrm>
            <a:prstGeom prst="rect">
              <a:avLst/>
            </a:prstGeom>
          </p:spPr>
          <p:txBody>
            <a:bodyPr anchor="t" rtlCol="false" tIns="0" lIns="0" bIns="0" rIns="0">
              <a:spAutoFit/>
            </a:bodyPr>
            <a:lstStyle/>
            <a:p>
              <a:pPr algn="l">
                <a:lnSpc>
                  <a:spcPts val="4619"/>
                </a:lnSpc>
              </a:pPr>
              <a:r>
                <a:rPr lang="en-US" sz="3299">
                  <a:solidFill>
                    <a:srgbClr val="2B2B2B"/>
                  </a:solidFill>
                  <a:latin typeface="Loubag"/>
                  <a:ea typeface="Loubag"/>
                  <a:cs typeface="Loubag"/>
                  <a:sym typeface="Loubag"/>
                </a:rPr>
                <a:t>Amrutha Junnuri</a:t>
              </a:r>
            </a:p>
          </p:txBody>
        </p:sp>
        <p:sp>
          <p:nvSpPr>
            <p:cNvPr name="Freeform 14" id="14"/>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TextBox 4" id="4"/>
          <p:cNvSpPr txBox="true"/>
          <p:nvPr/>
        </p:nvSpPr>
        <p:spPr>
          <a:xfrm rot="0">
            <a:off x="4316730" y="655700"/>
            <a:ext cx="9915732" cy="10572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756D77"/>
                </a:solidFill>
                <a:latin typeface="Loubag"/>
                <a:ea typeface="Loubag"/>
                <a:cs typeface="Loubag"/>
                <a:sym typeface="Loubag"/>
              </a:rPr>
              <a:t>Solution Description</a:t>
            </a:r>
          </a:p>
        </p:txBody>
      </p:sp>
      <p:sp>
        <p:nvSpPr>
          <p:cNvPr name="TextBox 5" id="5"/>
          <p:cNvSpPr txBox="true"/>
          <p:nvPr/>
        </p:nvSpPr>
        <p:spPr>
          <a:xfrm rot="0">
            <a:off x="0" y="2389458"/>
            <a:ext cx="18126073" cy="2680830"/>
          </a:xfrm>
          <a:prstGeom prst="rect">
            <a:avLst/>
          </a:prstGeom>
        </p:spPr>
        <p:txBody>
          <a:bodyPr anchor="t" rtlCol="false" tIns="0" lIns="0" bIns="0" rIns="0">
            <a:spAutoFit/>
          </a:bodyPr>
          <a:lstStyle/>
          <a:p>
            <a:pPr algn="ctr">
              <a:lnSpc>
                <a:spcPts val="4452"/>
              </a:lnSpc>
            </a:pPr>
            <a:r>
              <a:rPr lang="en-US" sz="3180" b="true">
                <a:solidFill>
                  <a:srgbClr val="2B2B2B"/>
                </a:solidFill>
                <a:latin typeface="Loubag Bold"/>
                <a:ea typeface="Loubag Bold"/>
                <a:cs typeface="Loubag Bold"/>
                <a:sym typeface="Loubag Bold"/>
              </a:rPr>
              <a:t>Problem statement:</a:t>
            </a:r>
            <a:r>
              <a:rPr lang="en-US" sz="3180" b="true">
                <a:solidFill>
                  <a:srgbClr val="2B2B2B"/>
                </a:solidFill>
                <a:latin typeface="Loubag Bold"/>
                <a:ea typeface="Loubag Bold"/>
                <a:cs typeface="Loubag Bold"/>
                <a:sym typeface="Loubag Bold"/>
              </a:rPr>
              <a:t> </a:t>
            </a:r>
          </a:p>
          <a:p>
            <a:pPr algn="ctr">
              <a:lnSpc>
                <a:spcPts val="4452"/>
              </a:lnSpc>
            </a:pPr>
            <a:r>
              <a:rPr lang="en-US" sz="3180">
                <a:solidFill>
                  <a:srgbClr val="2B2B2B"/>
                </a:solidFill>
                <a:latin typeface="Loubag"/>
                <a:ea typeface="Loubag"/>
                <a:cs typeface="Loubag"/>
                <a:sym typeface="Loubag"/>
              </a:rPr>
              <a:t>Summarizing and Analyzing legal contracts or documents is a laborious task that involves risk and high possibility of human error and we come across legal clauses on a frequent basis.</a:t>
            </a:r>
          </a:p>
          <a:p>
            <a:pPr algn="ctr">
              <a:lnSpc>
                <a:spcPts val="3472"/>
              </a:lnSpc>
              <a:spcBef>
                <a:spcPct val="0"/>
              </a:spcBef>
            </a:pPr>
          </a:p>
        </p:txBody>
      </p:sp>
      <p:sp>
        <p:nvSpPr>
          <p:cNvPr name="TextBox 6" id="6"/>
          <p:cNvSpPr txBox="true"/>
          <p:nvPr/>
        </p:nvSpPr>
        <p:spPr>
          <a:xfrm rot="0">
            <a:off x="261191" y="5337430"/>
            <a:ext cx="18026809" cy="3915981"/>
          </a:xfrm>
          <a:prstGeom prst="rect">
            <a:avLst/>
          </a:prstGeom>
        </p:spPr>
        <p:txBody>
          <a:bodyPr anchor="t" rtlCol="false" tIns="0" lIns="0" bIns="0" rIns="0">
            <a:spAutoFit/>
          </a:bodyPr>
          <a:lstStyle/>
          <a:p>
            <a:pPr algn="ctr">
              <a:lnSpc>
                <a:spcPts val="5183"/>
              </a:lnSpc>
              <a:spcBef>
                <a:spcPct val="0"/>
              </a:spcBef>
            </a:pPr>
            <a:r>
              <a:rPr lang="en-US" sz="3702">
                <a:solidFill>
                  <a:srgbClr val="836551"/>
                </a:solidFill>
                <a:latin typeface="Loubag"/>
                <a:ea typeface="Loubag"/>
                <a:cs typeface="Loubag"/>
                <a:sym typeface="Loubag"/>
              </a:rPr>
              <a:t>DocInsight-AI is a AI-driven platform for legal document analysis that aims to reduces manual effort and human error. It has a user-friendly interface that helps to analyze the document and provide all the necessary details and insights. It uses various models to paraphrase the contract for clarity and perform sentiment analysis to identify potential risks.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2723259" cy="2114550"/>
          </a:xfrm>
          <a:prstGeom prst="rect">
            <a:avLst/>
          </a:prstGeom>
        </p:spPr>
        <p:txBody>
          <a:bodyPr anchor="t" rtlCol="false" tIns="0" lIns="0" bIns="0" rIns="0">
            <a:spAutoFit/>
          </a:bodyPr>
          <a:lstStyle/>
          <a:p>
            <a:pPr algn="l">
              <a:lnSpc>
                <a:spcPts val="8399"/>
              </a:lnSpc>
            </a:pPr>
            <a:r>
              <a:rPr lang="en-US" sz="6999">
                <a:solidFill>
                  <a:srgbClr val="756D77"/>
                </a:solidFill>
                <a:latin typeface="Loubag"/>
                <a:ea typeface="Loubag"/>
                <a:cs typeface="Loubag"/>
                <a:sym typeface="Loubag"/>
              </a:rPr>
              <a:t>Project </a:t>
            </a:r>
          </a:p>
          <a:p>
            <a:pPr algn="l" marL="0" indent="0" lvl="0">
              <a:lnSpc>
                <a:spcPts val="8399"/>
              </a:lnSpc>
              <a:spcBef>
                <a:spcPct val="0"/>
              </a:spcBef>
            </a:pPr>
            <a:r>
              <a:rPr lang="en-US" sz="6999">
                <a:solidFill>
                  <a:srgbClr val="756D77"/>
                </a:solidFill>
                <a:latin typeface="Loubag"/>
                <a:ea typeface="Loubag"/>
                <a:cs typeface="Loubag"/>
                <a:sym typeface="Loubag"/>
              </a:rPr>
              <a:t>              Requirements</a:t>
            </a:r>
          </a:p>
        </p:txBody>
      </p:sp>
      <p:pic>
        <p:nvPicPr>
          <p:cNvPr name="Picture 3" id="3"/>
          <p:cNvPicPr>
            <a:picLocks noChangeAspect="true"/>
          </p:cNvPicPr>
          <p:nvPr/>
        </p:nvPicPr>
        <p:blipFill>
          <a:blip r:embed="rId3">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4">
            <a:alphaModFix amt="50000"/>
          </a:blip>
          <a:srcRect l="0" t="0" r="0" b="0"/>
          <a:stretch>
            <a:fillRect/>
          </a:stretch>
        </p:blipFill>
        <p:spPr>
          <a:xfrm flipH="false" flipV="false" rot="9720163">
            <a:off x="12600387" y="-3298660"/>
            <a:ext cx="8670039" cy="8654721"/>
          </a:xfrm>
          <a:prstGeom prst="rect">
            <a:avLst/>
          </a:prstGeom>
        </p:spPr>
      </p:pic>
      <p:sp>
        <p:nvSpPr>
          <p:cNvPr name="Freeform 5" id="5"/>
          <p:cNvSpPr/>
          <p:nvPr/>
        </p:nvSpPr>
        <p:spPr>
          <a:xfrm flipH="false" flipV="false" rot="-739941">
            <a:off x="14676093" y="6395250"/>
            <a:ext cx="2327600" cy="2645000"/>
          </a:xfrm>
          <a:custGeom>
            <a:avLst/>
            <a:gdLst/>
            <a:ahLst/>
            <a:cxnLst/>
            <a:rect r="r" b="b" t="t" l="l"/>
            <a:pathLst>
              <a:path h="2645000" w="2327600">
                <a:moveTo>
                  <a:pt x="0" y="0"/>
                </a:moveTo>
                <a:lnTo>
                  <a:pt x="2327599" y="0"/>
                </a:lnTo>
                <a:lnTo>
                  <a:pt x="2327599" y="2645000"/>
                </a:lnTo>
                <a:lnTo>
                  <a:pt x="0" y="2645000"/>
                </a:lnTo>
                <a:lnTo>
                  <a:pt x="0" y="0"/>
                </a:lnTo>
                <a:close/>
              </a:path>
            </a:pathLst>
          </a:custGeom>
          <a:blipFill>
            <a:blip r:embed="rId5">
              <a:alphaModFix amt="81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62001" y="4069315"/>
            <a:ext cx="13231605" cy="4451986"/>
          </a:xfrm>
          <a:prstGeom prst="rect">
            <a:avLst/>
          </a:prstGeom>
        </p:spPr>
        <p:txBody>
          <a:bodyPr anchor="t" rtlCol="false" tIns="0" lIns="0" bIns="0" rIns="0">
            <a:spAutoFit/>
          </a:bodyPr>
          <a:lstStyle/>
          <a:p>
            <a:pPr algn="l" marL="777230" indent="-388615" lvl="1">
              <a:lnSpc>
                <a:spcPts val="5039"/>
              </a:lnSpc>
              <a:buFont typeface="Arial"/>
              <a:buChar char="•"/>
            </a:pPr>
            <a:r>
              <a:rPr lang="en-US" b="true" sz="3599" u="sng">
                <a:solidFill>
                  <a:srgbClr val="836551"/>
                </a:solidFill>
                <a:latin typeface="Loubag Bold"/>
                <a:ea typeface="Loubag Bold"/>
                <a:cs typeface="Loubag Bold"/>
                <a:sym typeface="Loubag Bold"/>
              </a:rPr>
              <a:t>Software</a:t>
            </a:r>
            <a:r>
              <a:rPr lang="en-US" b="true" sz="3599">
                <a:solidFill>
                  <a:srgbClr val="836551"/>
                </a:solidFill>
                <a:latin typeface="Loubag Bold"/>
                <a:ea typeface="Loubag Bold"/>
                <a:cs typeface="Loubag Bold"/>
                <a:sym typeface="Loubag Bold"/>
              </a:rPr>
              <a:t>:</a:t>
            </a:r>
            <a:r>
              <a:rPr lang="en-US" sz="3599">
                <a:solidFill>
                  <a:srgbClr val="836551"/>
                </a:solidFill>
                <a:latin typeface="Loubag"/>
                <a:ea typeface="Loubag"/>
                <a:cs typeface="Loubag"/>
                <a:sym typeface="Loubag"/>
              </a:rPr>
              <a:t> Python, Flask, Next.js.</a:t>
            </a:r>
          </a:p>
          <a:p>
            <a:pPr algn="l" marL="777230" indent="-388615" lvl="1">
              <a:lnSpc>
                <a:spcPts val="5039"/>
              </a:lnSpc>
              <a:buFont typeface="Arial"/>
              <a:buChar char="•"/>
            </a:pPr>
            <a:r>
              <a:rPr lang="en-US" b="true" sz="3599" u="sng">
                <a:solidFill>
                  <a:srgbClr val="836551"/>
                </a:solidFill>
                <a:latin typeface="Loubag Bold"/>
                <a:ea typeface="Loubag Bold"/>
                <a:cs typeface="Loubag Bold"/>
                <a:sym typeface="Loubag Bold"/>
              </a:rPr>
              <a:t>Libraries</a:t>
            </a:r>
            <a:r>
              <a:rPr lang="en-US" sz="3599">
                <a:solidFill>
                  <a:srgbClr val="836551"/>
                </a:solidFill>
                <a:latin typeface="Loubag"/>
                <a:ea typeface="Loubag"/>
                <a:cs typeface="Loubag"/>
                <a:sym typeface="Loubag"/>
              </a:rPr>
              <a:t>: T5-base Paraphrasing Model, TextBlob, NLP</a:t>
            </a:r>
          </a:p>
          <a:p>
            <a:pPr algn="l" marL="777230" indent="-388615" lvl="1">
              <a:lnSpc>
                <a:spcPts val="5039"/>
              </a:lnSpc>
              <a:buFont typeface="Arial"/>
              <a:buChar char="•"/>
            </a:pPr>
            <a:r>
              <a:rPr lang="en-US" b="true" sz="3599" u="sng">
                <a:solidFill>
                  <a:srgbClr val="836551"/>
                </a:solidFill>
                <a:latin typeface="Loubag Bold"/>
                <a:ea typeface="Loubag Bold"/>
                <a:cs typeface="Loubag Bold"/>
                <a:sym typeface="Loubag Bold"/>
              </a:rPr>
              <a:t>Datasets</a:t>
            </a:r>
            <a:r>
              <a:rPr lang="en-US" sz="3599">
                <a:solidFill>
                  <a:srgbClr val="836551"/>
                </a:solidFill>
                <a:latin typeface="Loubag"/>
                <a:ea typeface="Loubag"/>
                <a:cs typeface="Loubag"/>
                <a:sym typeface="Loubag"/>
              </a:rPr>
              <a:t>: SQuAD (for Q&amp;A), CUAD (Contract Understanding).</a:t>
            </a:r>
          </a:p>
          <a:p>
            <a:pPr algn="l" marL="777230" indent="-388615" lvl="1">
              <a:lnSpc>
                <a:spcPts val="5039"/>
              </a:lnSpc>
              <a:buFont typeface="Arial"/>
              <a:buChar char="•"/>
            </a:pPr>
            <a:r>
              <a:rPr lang="en-US" b="true" sz="3599" u="sng">
                <a:solidFill>
                  <a:srgbClr val="836551"/>
                </a:solidFill>
                <a:latin typeface="Loubag Bold"/>
                <a:ea typeface="Loubag Bold"/>
                <a:cs typeface="Loubag Bold"/>
                <a:sym typeface="Loubag Bold"/>
              </a:rPr>
              <a:t>Infrastructure</a:t>
            </a:r>
            <a:r>
              <a:rPr lang="en-US" b="true" sz="3599">
                <a:solidFill>
                  <a:srgbClr val="836551"/>
                </a:solidFill>
                <a:latin typeface="Loubag Bold"/>
                <a:ea typeface="Loubag Bold"/>
                <a:cs typeface="Loubag Bold"/>
                <a:sym typeface="Loubag Bold"/>
              </a:rPr>
              <a:t>:</a:t>
            </a:r>
            <a:r>
              <a:rPr lang="en-US" sz="3599">
                <a:solidFill>
                  <a:srgbClr val="836551"/>
                </a:solidFill>
                <a:latin typeface="Loubag"/>
                <a:ea typeface="Loubag"/>
                <a:cs typeface="Loubag"/>
                <a:sym typeface="Loubag"/>
              </a:rPr>
              <a:t> Local server or Docker containerization.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4836105" y="-3855776"/>
            <a:ext cx="17005599" cy="18983681"/>
          </a:xfrm>
          <a:prstGeom prst="rect">
            <a:avLst/>
          </a:prstGeom>
        </p:spPr>
      </p:pic>
      <p:sp>
        <p:nvSpPr>
          <p:cNvPr name="TextBox 3" id="3"/>
          <p:cNvSpPr txBox="true"/>
          <p:nvPr/>
        </p:nvSpPr>
        <p:spPr>
          <a:xfrm rot="0">
            <a:off x="4937544" y="697963"/>
            <a:ext cx="7730706" cy="1301479"/>
          </a:xfrm>
          <a:prstGeom prst="rect">
            <a:avLst/>
          </a:prstGeom>
        </p:spPr>
        <p:txBody>
          <a:bodyPr anchor="t" rtlCol="false" tIns="0" lIns="0" bIns="0" rIns="0">
            <a:spAutoFit/>
          </a:bodyPr>
          <a:lstStyle/>
          <a:p>
            <a:pPr algn="ctr">
              <a:lnSpc>
                <a:spcPts val="10689"/>
              </a:lnSpc>
              <a:spcBef>
                <a:spcPct val="0"/>
              </a:spcBef>
            </a:pPr>
            <a:r>
              <a:rPr lang="en-US" sz="7635">
                <a:solidFill>
                  <a:srgbClr val="756D77"/>
                </a:solidFill>
                <a:latin typeface="Loubag"/>
                <a:ea typeface="Loubag"/>
                <a:cs typeface="Loubag"/>
                <a:sym typeface="Loubag"/>
              </a:rPr>
              <a:t>USE CASES</a:t>
            </a:r>
          </a:p>
        </p:txBody>
      </p:sp>
      <p:sp>
        <p:nvSpPr>
          <p:cNvPr name="TextBox 4" id="4"/>
          <p:cNvSpPr txBox="true"/>
          <p:nvPr/>
        </p:nvSpPr>
        <p:spPr>
          <a:xfrm rot="0">
            <a:off x="1200316" y="2133558"/>
            <a:ext cx="16230600" cy="6928812"/>
          </a:xfrm>
          <a:prstGeom prst="rect">
            <a:avLst/>
          </a:prstGeom>
        </p:spPr>
        <p:txBody>
          <a:bodyPr anchor="t" rtlCol="false" tIns="0" lIns="0" bIns="0" rIns="0">
            <a:spAutoFit/>
          </a:bodyPr>
          <a:lstStyle/>
          <a:p>
            <a:pPr algn="l">
              <a:lnSpc>
                <a:spcPts val="5546"/>
              </a:lnSpc>
            </a:pPr>
          </a:p>
          <a:p>
            <a:pPr algn="l" marL="855419" indent="-427710" lvl="1">
              <a:lnSpc>
                <a:spcPts val="5546"/>
              </a:lnSpc>
              <a:buFont typeface="Arial"/>
              <a:buChar char="•"/>
            </a:pPr>
            <a:r>
              <a:rPr lang="en-US" sz="3962">
                <a:solidFill>
                  <a:srgbClr val="836551"/>
                </a:solidFill>
                <a:latin typeface="Loubag"/>
                <a:ea typeface="Loubag"/>
                <a:cs typeface="Loubag"/>
                <a:sym typeface="Loubag"/>
              </a:rPr>
              <a:t>Legal professionals can Analyze contracts faster for high risk clauses</a:t>
            </a:r>
          </a:p>
          <a:p>
            <a:pPr algn="l" marL="855419" indent="-427710" lvl="1">
              <a:lnSpc>
                <a:spcPts val="5546"/>
              </a:lnSpc>
              <a:buFont typeface="Arial"/>
              <a:buChar char="•"/>
            </a:pPr>
            <a:r>
              <a:rPr lang="en-US" sz="3962">
                <a:solidFill>
                  <a:srgbClr val="836551"/>
                </a:solidFill>
                <a:latin typeface="Loubag"/>
                <a:ea typeface="Loubag"/>
                <a:cs typeface="Loubag"/>
                <a:sym typeface="Loubag"/>
              </a:rPr>
              <a:t>Users seeking contract clause explanations</a:t>
            </a:r>
          </a:p>
          <a:p>
            <a:pPr algn="l" marL="855419" indent="-427710" lvl="1">
              <a:lnSpc>
                <a:spcPts val="5546"/>
              </a:lnSpc>
              <a:buFont typeface="Arial"/>
              <a:buChar char="•"/>
            </a:pPr>
            <a:r>
              <a:rPr lang="en-US" sz="3962">
                <a:solidFill>
                  <a:srgbClr val="836551"/>
                </a:solidFill>
                <a:latin typeface="Loubag"/>
                <a:ea typeface="Loubag"/>
                <a:cs typeface="Loubag"/>
                <a:sym typeface="Loubag"/>
              </a:rPr>
              <a:t>Risk assessment in legal documents</a:t>
            </a:r>
          </a:p>
          <a:p>
            <a:pPr algn="l" marL="855419" indent="-427710" lvl="1">
              <a:lnSpc>
                <a:spcPts val="5546"/>
              </a:lnSpc>
              <a:buFont typeface="Arial"/>
              <a:buChar char="•"/>
            </a:pPr>
            <a:r>
              <a:rPr lang="en-US" sz="3962">
                <a:solidFill>
                  <a:srgbClr val="836551"/>
                </a:solidFill>
                <a:latin typeface="Loubag"/>
                <a:ea typeface="Loubag"/>
                <a:cs typeface="Loubag"/>
                <a:sym typeface="Loubag"/>
              </a:rPr>
              <a:t>Contract comparison and analysis</a:t>
            </a:r>
          </a:p>
          <a:p>
            <a:pPr algn="l" marL="855419" indent="-427710" lvl="1">
              <a:lnSpc>
                <a:spcPts val="5546"/>
              </a:lnSpc>
              <a:buFont typeface="Arial"/>
              <a:buChar char="•"/>
            </a:pPr>
            <a:r>
              <a:rPr lang="en-US" sz="3962">
                <a:solidFill>
                  <a:srgbClr val="836551"/>
                </a:solidFill>
                <a:latin typeface="Loubag"/>
                <a:ea typeface="Loubag"/>
                <a:cs typeface="Loubag"/>
                <a:sym typeface="Loubag"/>
              </a:rPr>
              <a:t>Automated clause extraction</a:t>
            </a:r>
          </a:p>
          <a:p>
            <a:pPr algn="l" marL="855419" indent="-427710" lvl="1">
              <a:lnSpc>
                <a:spcPts val="5546"/>
              </a:lnSpc>
              <a:buFont typeface="Arial"/>
              <a:buChar char="•"/>
            </a:pPr>
            <a:r>
              <a:rPr lang="en-US" sz="3962">
                <a:solidFill>
                  <a:srgbClr val="836551"/>
                </a:solidFill>
                <a:latin typeface="Loubag"/>
                <a:ea typeface="Loubag"/>
                <a:cs typeface="Loubag"/>
                <a:sym typeface="Loubag"/>
              </a:rPr>
              <a:t>Simplified legal text interpretation using the explain response feature</a:t>
            </a:r>
          </a:p>
          <a:p>
            <a:pPr algn="l">
              <a:lnSpc>
                <a:spcPts val="554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5728845" y="129735"/>
            <a:ext cx="9889205" cy="2114550"/>
          </a:xfrm>
          <a:prstGeom prst="rect">
            <a:avLst/>
          </a:prstGeom>
        </p:spPr>
        <p:txBody>
          <a:bodyPr anchor="t" rtlCol="false" tIns="0" lIns="0" bIns="0" rIns="0">
            <a:spAutoFit/>
          </a:bodyPr>
          <a:lstStyle/>
          <a:p>
            <a:pPr algn="l">
              <a:lnSpc>
                <a:spcPts val="8399"/>
              </a:lnSpc>
            </a:pPr>
            <a:r>
              <a:rPr lang="en-US" sz="6999">
                <a:solidFill>
                  <a:srgbClr val="756D77"/>
                </a:solidFill>
                <a:latin typeface="Loubag"/>
                <a:ea typeface="Loubag"/>
                <a:cs typeface="Loubag"/>
                <a:sym typeface="Loubag"/>
              </a:rPr>
              <a:t>              System </a:t>
            </a:r>
          </a:p>
          <a:p>
            <a:pPr algn="l" marL="0" indent="0" lvl="0">
              <a:lnSpc>
                <a:spcPts val="8399"/>
              </a:lnSpc>
              <a:spcBef>
                <a:spcPct val="0"/>
              </a:spcBef>
            </a:pPr>
            <a:r>
              <a:rPr lang="en-US" sz="6999">
                <a:solidFill>
                  <a:srgbClr val="756D77"/>
                </a:solidFill>
                <a:latin typeface="Loubag"/>
                <a:ea typeface="Loubag"/>
                <a:cs typeface="Loubag"/>
                <a:sym typeface="Loubag"/>
              </a:rPr>
              <a:t>          Architecture</a:t>
            </a:r>
          </a:p>
        </p:txBody>
      </p:sp>
      <p:pic>
        <p:nvPicPr>
          <p:cNvPr name="Picture 4" id="4"/>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grpSp>
        <p:nvGrpSpPr>
          <p:cNvPr name="Group 6" id="6"/>
          <p:cNvGrpSpPr/>
          <p:nvPr/>
        </p:nvGrpSpPr>
        <p:grpSpPr>
          <a:xfrm rot="0">
            <a:off x="148927" y="379890"/>
            <a:ext cx="5579918" cy="55799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5960DC">
                      <a:alpha val="100000"/>
                    </a:srgbClr>
                  </a:gs>
                  <a:gs pos="100000">
                    <a:srgbClr val="FF99FF">
                      <a:alpha val="100000"/>
                    </a:srgbClr>
                  </a:gs>
                </a:gsLst>
                <a:lin ang="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594696" y="825659"/>
            <a:ext cx="4688380" cy="468838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C4459F"/>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38492" t="0" r="-38492" b="0"/>
              </a:stretch>
            </a:blipFill>
          </p:spPr>
        </p:sp>
      </p:grpSp>
      <p:sp>
        <p:nvSpPr>
          <p:cNvPr name="TextBox 13" id="13"/>
          <p:cNvSpPr txBox="true"/>
          <p:nvPr/>
        </p:nvSpPr>
        <p:spPr>
          <a:xfrm rot="0">
            <a:off x="6924910" y="2606235"/>
            <a:ext cx="9965957" cy="2174731"/>
          </a:xfrm>
          <a:prstGeom prst="rect">
            <a:avLst/>
          </a:prstGeom>
        </p:spPr>
        <p:txBody>
          <a:bodyPr anchor="t" rtlCol="false" tIns="0" lIns="0" bIns="0" rIns="0">
            <a:spAutoFit/>
          </a:bodyPr>
          <a:lstStyle/>
          <a:p>
            <a:pPr algn="ctr">
              <a:lnSpc>
                <a:spcPts val="3507"/>
              </a:lnSpc>
              <a:spcBef>
                <a:spcPct val="0"/>
              </a:spcBef>
            </a:pPr>
            <a:r>
              <a:rPr lang="en-US" b="true" sz="2505">
                <a:solidFill>
                  <a:srgbClr val="836551"/>
                </a:solidFill>
                <a:latin typeface="Loubag Bold"/>
                <a:ea typeface="Loubag Bold"/>
                <a:cs typeface="Loubag Bold"/>
                <a:sym typeface="Loubag Bold"/>
              </a:rPr>
              <a:t>Presentation Layer (</a:t>
            </a:r>
            <a:r>
              <a:rPr lang="en-US" b="true" sz="2505">
                <a:solidFill>
                  <a:srgbClr val="836551"/>
                </a:solidFill>
                <a:latin typeface="Loubag Bold"/>
                <a:ea typeface="Loubag Bold"/>
                <a:cs typeface="Loubag Bold"/>
                <a:sym typeface="Loubag Bold"/>
              </a:rPr>
              <a:t>Frontend)</a:t>
            </a:r>
          </a:p>
          <a:p>
            <a:pPr algn="just">
              <a:lnSpc>
                <a:spcPts val="3507"/>
              </a:lnSpc>
              <a:spcBef>
                <a:spcPct val="0"/>
              </a:spcBef>
            </a:pPr>
            <a:r>
              <a:rPr lang="en-US" sz="2505">
                <a:solidFill>
                  <a:srgbClr val="836551"/>
                </a:solidFill>
                <a:latin typeface="Agrandir"/>
                <a:ea typeface="Agrandir"/>
                <a:cs typeface="Agrandir"/>
                <a:sym typeface="Agrandir"/>
              </a:rPr>
              <a:t>User Interface Components </a:t>
            </a:r>
          </a:p>
          <a:p>
            <a:pPr algn="just">
              <a:lnSpc>
                <a:spcPts val="3507"/>
              </a:lnSpc>
              <a:spcBef>
                <a:spcPct val="0"/>
              </a:spcBef>
            </a:pPr>
            <a:r>
              <a:rPr lang="en-US" sz="2505">
                <a:solidFill>
                  <a:srgbClr val="836551"/>
                </a:solidFill>
                <a:latin typeface="Agrandir"/>
                <a:ea typeface="Agrandir"/>
                <a:cs typeface="Agrandir"/>
                <a:sym typeface="Agrandir"/>
              </a:rPr>
              <a:t>Sign-In via Google authentication</a:t>
            </a:r>
          </a:p>
          <a:p>
            <a:pPr algn="just">
              <a:lnSpc>
                <a:spcPts val="3507"/>
              </a:lnSpc>
              <a:spcBef>
                <a:spcPct val="0"/>
              </a:spcBef>
            </a:pPr>
            <a:r>
              <a:rPr lang="en-US" sz="2505">
                <a:solidFill>
                  <a:srgbClr val="836551"/>
                </a:solidFill>
                <a:latin typeface="Agrandir"/>
                <a:ea typeface="Agrandir"/>
                <a:cs typeface="Agrandir"/>
                <a:sym typeface="Agrandir"/>
              </a:rPr>
              <a:t>Generate response based on given questions for the ease of user</a:t>
            </a:r>
          </a:p>
          <a:p>
            <a:pPr algn="just">
              <a:lnSpc>
                <a:spcPts val="3507"/>
              </a:lnSpc>
              <a:spcBef>
                <a:spcPct val="0"/>
              </a:spcBef>
            </a:pPr>
            <a:r>
              <a:rPr lang="en-US" sz="2505">
                <a:solidFill>
                  <a:srgbClr val="836551"/>
                </a:solidFill>
                <a:latin typeface="Agrandir"/>
                <a:ea typeface="Agrandir"/>
                <a:cs typeface="Agrandir"/>
                <a:sym typeface="Agrandir"/>
              </a:rPr>
              <a:t>Explain response feature to get meaningful insights</a:t>
            </a:r>
          </a:p>
        </p:txBody>
      </p:sp>
      <p:sp>
        <p:nvSpPr>
          <p:cNvPr name="TextBox 14" id="14"/>
          <p:cNvSpPr txBox="true"/>
          <p:nvPr/>
        </p:nvSpPr>
        <p:spPr>
          <a:xfrm rot="0">
            <a:off x="11907888" y="5142916"/>
            <a:ext cx="5351412" cy="1736725"/>
          </a:xfrm>
          <a:prstGeom prst="rect">
            <a:avLst/>
          </a:prstGeom>
        </p:spPr>
        <p:txBody>
          <a:bodyPr anchor="t" rtlCol="false" tIns="0" lIns="0" bIns="0" rIns="0">
            <a:spAutoFit/>
          </a:bodyPr>
          <a:lstStyle/>
          <a:p>
            <a:pPr algn="ctr">
              <a:lnSpc>
                <a:spcPts val="3499"/>
              </a:lnSpc>
              <a:spcBef>
                <a:spcPct val="0"/>
              </a:spcBef>
            </a:pPr>
            <a:r>
              <a:rPr lang="en-US" b="true" sz="2499">
                <a:solidFill>
                  <a:srgbClr val="836551"/>
                </a:solidFill>
                <a:latin typeface="Loubag Bold"/>
                <a:ea typeface="Loubag Bold"/>
                <a:cs typeface="Loubag Bold"/>
                <a:sym typeface="Loubag Bold"/>
              </a:rPr>
              <a:t>Application Layer (</a:t>
            </a:r>
            <a:r>
              <a:rPr lang="en-US" b="true" sz="2499">
                <a:solidFill>
                  <a:srgbClr val="836551"/>
                </a:solidFill>
                <a:latin typeface="Loubag Bold"/>
                <a:ea typeface="Loubag Bold"/>
                <a:cs typeface="Loubag Bold"/>
                <a:sym typeface="Loubag Bold"/>
              </a:rPr>
              <a:t>Backend)</a:t>
            </a:r>
          </a:p>
          <a:p>
            <a:pPr algn="l">
              <a:lnSpc>
                <a:spcPts val="3499"/>
              </a:lnSpc>
              <a:spcBef>
                <a:spcPct val="0"/>
              </a:spcBef>
            </a:pPr>
            <a:r>
              <a:rPr lang="en-US" sz="2499">
                <a:solidFill>
                  <a:srgbClr val="836551"/>
                </a:solidFill>
                <a:latin typeface="Agrandir"/>
                <a:ea typeface="Agrandir"/>
                <a:cs typeface="Agrandir"/>
                <a:sym typeface="Agrandir"/>
              </a:rPr>
              <a:t>Document processing pipeline</a:t>
            </a:r>
          </a:p>
          <a:p>
            <a:pPr algn="l">
              <a:lnSpc>
                <a:spcPts val="3499"/>
              </a:lnSpc>
              <a:spcBef>
                <a:spcPct val="0"/>
              </a:spcBef>
            </a:pPr>
            <a:r>
              <a:rPr lang="en-US" sz="2499">
                <a:solidFill>
                  <a:srgbClr val="836551"/>
                </a:solidFill>
                <a:latin typeface="Agrandir"/>
                <a:ea typeface="Agrandir"/>
                <a:cs typeface="Agrandir"/>
                <a:sym typeface="Agrandir"/>
              </a:rPr>
              <a:t>Integration with ML models</a:t>
            </a:r>
          </a:p>
          <a:p>
            <a:pPr algn="l">
              <a:lnSpc>
                <a:spcPts val="3499"/>
              </a:lnSpc>
              <a:spcBef>
                <a:spcPct val="0"/>
              </a:spcBef>
            </a:pPr>
            <a:r>
              <a:rPr lang="en-US" sz="2499">
                <a:solidFill>
                  <a:srgbClr val="836551"/>
                </a:solidFill>
                <a:latin typeface="Agrandir"/>
                <a:ea typeface="Agrandir"/>
                <a:cs typeface="Agrandir"/>
                <a:sym typeface="Agrandir"/>
              </a:rPr>
              <a:t>Data handling and management</a:t>
            </a:r>
          </a:p>
        </p:txBody>
      </p:sp>
      <p:sp>
        <p:nvSpPr>
          <p:cNvPr name="TextBox 15" id="15"/>
          <p:cNvSpPr txBox="true"/>
          <p:nvPr/>
        </p:nvSpPr>
        <p:spPr>
          <a:xfrm rot="0">
            <a:off x="4310900" y="7241592"/>
            <a:ext cx="8558635" cy="2174875"/>
          </a:xfrm>
          <a:prstGeom prst="rect">
            <a:avLst/>
          </a:prstGeom>
        </p:spPr>
        <p:txBody>
          <a:bodyPr anchor="t" rtlCol="false" tIns="0" lIns="0" bIns="0" rIns="0">
            <a:spAutoFit/>
          </a:bodyPr>
          <a:lstStyle/>
          <a:p>
            <a:pPr algn="ctr">
              <a:lnSpc>
                <a:spcPts val="3499"/>
              </a:lnSpc>
              <a:spcBef>
                <a:spcPct val="0"/>
              </a:spcBef>
            </a:pPr>
            <a:r>
              <a:rPr lang="en-US" b="true" sz="2499">
                <a:solidFill>
                  <a:srgbClr val="836551"/>
                </a:solidFill>
                <a:latin typeface="Loubag Bold"/>
                <a:ea typeface="Loubag Bold"/>
                <a:cs typeface="Loubag Bold"/>
                <a:sym typeface="Loubag Bold"/>
              </a:rPr>
              <a:t>Processing Layer (</a:t>
            </a:r>
            <a:r>
              <a:rPr lang="en-US" b="true" sz="2499">
                <a:solidFill>
                  <a:srgbClr val="836551"/>
                </a:solidFill>
                <a:latin typeface="Loubag Bold"/>
                <a:ea typeface="Loubag Bold"/>
                <a:cs typeface="Loubag Bold"/>
                <a:sym typeface="Loubag Bold"/>
              </a:rPr>
              <a:t>ML models)</a:t>
            </a:r>
          </a:p>
          <a:p>
            <a:pPr algn="just">
              <a:lnSpc>
                <a:spcPts val="3499"/>
              </a:lnSpc>
              <a:spcBef>
                <a:spcPct val="0"/>
              </a:spcBef>
            </a:pPr>
            <a:r>
              <a:rPr lang="en-US" sz="2499">
                <a:solidFill>
                  <a:srgbClr val="836551"/>
                </a:solidFill>
                <a:latin typeface="Agrandir"/>
                <a:ea typeface="Agrandir"/>
                <a:cs typeface="Agrandir"/>
                <a:sym typeface="Agrandir"/>
              </a:rPr>
              <a:t>Reading Comprehension Model (SQuAD dataset based)</a:t>
            </a:r>
          </a:p>
          <a:p>
            <a:pPr algn="just">
              <a:lnSpc>
                <a:spcPts val="3499"/>
              </a:lnSpc>
              <a:spcBef>
                <a:spcPct val="0"/>
              </a:spcBef>
            </a:pPr>
            <a:r>
              <a:rPr lang="en-US" sz="2499">
                <a:solidFill>
                  <a:srgbClr val="836551"/>
                </a:solidFill>
                <a:latin typeface="Agrandir"/>
                <a:ea typeface="Agrandir"/>
                <a:cs typeface="Agrandir"/>
                <a:sym typeface="Agrandir"/>
              </a:rPr>
              <a:t>T5-base Paraphrasing Model(Chatgpt Paraphraser)</a:t>
            </a:r>
          </a:p>
          <a:p>
            <a:pPr algn="just">
              <a:lnSpc>
                <a:spcPts val="3499"/>
              </a:lnSpc>
              <a:spcBef>
                <a:spcPct val="0"/>
              </a:spcBef>
            </a:pPr>
            <a:r>
              <a:rPr lang="en-US" sz="2499">
                <a:solidFill>
                  <a:srgbClr val="836551"/>
                </a:solidFill>
                <a:latin typeface="Agrandir"/>
                <a:ea typeface="Agrandir"/>
                <a:cs typeface="Agrandir"/>
                <a:sym typeface="Agrandir"/>
              </a:rPr>
              <a:t>TextBlob Sentiment Analysis</a:t>
            </a:r>
          </a:p>
          <a:p>
            <a:pPr algn="just">
              <a:lnSpc>
                <a:spcPts val="3499"/>
              </a:lnSpc>
              <a:spcBef>
                <a:spcPct val="0"/>
              </a:spcBef>
            </a:pPr>
            <a:r>
              <a:rPr lang="en-US" sz="2499">
                <a:solidFill>
                  <a:srgbClr val="836551"/>
                </a:solidFill>
                <a:latin typeface="Agrandir"/>
                <a:ea typeface="Agrandir"/>
                <a:cs typeface="Agrandir"/>
                <a:sym typeface="Agrandir"/>
              </a:rPr>
              <a:t>CUAD Dataset Integration (500 contracts)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402015" y="615779"/>
            <a:ext cx="13517029" cy="10572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756D77"/>
                </a:solidFill>
                <a:latin typeface="Loubag"/>
                <a:ea typeface="Loubag"/>
                <a:cs typeface="Loubag"/>
                <a:sym typeface="Loubag"/>
              </a:rPr>
              <a:t>Stages of Development</a:t>
            </a:r>
          </a:p>
        </p:txBody>
      </p:sp>
      <p:pic>
        <p:nvPicPr>
          <p:cNvPr name="Picture 3" id="3"/>
          <p:cNvPicPr>
            <a:picLocks noChangeAspect="true"/>
          </p:cNvPicPr>
          <p:nvPr/>
        </p:nvPicPr>
        <p:blipFill>
          <a:blip r:embed="rId3">
            <a:alphaModFix amt="50000"/>
          </a:blip>
          <a:srcRect l="0" t="0" r="0" b="0"/>
          <a:stretch>
            <a:fillRect/>
          </a:stretch>
        </p:blipFill>
        <p:spPr>
          <a:xfrm flipH="false" flipV="false" rot="0">
            <a:off x="-4298251" y="3821702"/>
            <a:ext cx="10541077" cy="1052245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463659" y="-599139"/>
            <a:ext cx="5865675" cy="5231058"/>
          </a:xfrm>
          <a:prstGeom prst="rect">
            <a:avLst/>
          </a:prstGeom>
        </p:spPr>
      </p:pic>
      <p:pic>
        <p:nvPicPr>
          <p:cNvPr name="Picture 5" id="5"/>
          <p:cNvPicPr>
            <a:picLocks noChangeAspect="true"/>
          </p:cNvPicPr>
          <p:nvPr/>
        </p:nvPicPr>
        <p:blipFill>
          <a:blip r:embed="rId5"/>
          <a:stretch>
            <a:fillRect/>
          </a:stretch>
        </p:blipFill>
        <p:spPr>
          <a:xfrm rot="0">
            <a:off x="14628773" y="6261203"/>
            <a:ext cx="4011371" cy="4225720"/>
          </a:xfrm>
          <a:prstGeom prst="rect">
            <a:avLst/>
          </a:prstGeom>
        </p:spPr>
      </p:pic>
      <p:sp>
        <p:nvSpPr>
          <p:cNvPr name="TextBox 6" id="6"/>
          <p:cNvSpPr txBox="true"/>
          <p:nvPr/>
        </p:nvSpPr>
        <p:spPr>
          <a:xfrm rot="0">
            <a:off x="4346623" y="2723136"/>
            <a:ext cx="12096603" cy="3258304"/>
          </a:xfrm>
          <a:prstGeom prst="rect">
            <a:avLst/>
          </a:prstGeom>
        </p:spPr>
        <p:txBody>
          <a:bodyPr anchor="t" rtlCol="false" tIns="0" lIns="0" bIns="0" rIns="0">
            <a:spAutoFit/>
          </a:bodyPr>
          <a:lstStyle/>
          <a:p>
            <a:pPr algn="l">
              <a:lnSpc>
                <a:spcPts val="3633"/>
              </a:lnSpc>
            </a:pPr>
            <a:r>
              <a:rPr lang="en-US" sz="2595">
                <a:solidFill>
                  <a:srgbClr val="756D77"/>
                </a:solidFill>
                <a:latin typeface="Agrandir"/>
                <a:ea typeface="Agrandir"/>
                <a:cs typeface="Agrandir"/>
                <a:sym typeface="Agrandir"/>
              </a:rPr>
              <a:t>Automate legal document analysis to improve efficiency and accuracy.</a:t>
            </a:r>
          </a:p>
          <a:p>
            <a:pPr algn="l">
              <a:lnSpc>
                <a:spcPts val="3633"/>
              </a:lnSpc>
            </a:pPr>
            <a:r>
              <a:rPr lang="en-US" sz="2595">
                <a:solidFill>
                  <a:srgbClr val="756D77"/>
                </a:solidFill>
                <a:latin typeface="Agrandir"/>
                <a:ea typeface="Agrandir"/>
                <a:cs typeface="Agrandir"/>
                <a:sym typeface="Agrandir"/>
              </a:rPr>
              <a:t>Key Activities: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Identify project goals: Paraphrasing, sentiment analysis, Q&amp;A extraction.</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Define stakeholders: Legal professionals, students, working professionals.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Conduct feasibility analysis: Assess tools like T5, TextBlob, CUAD, and SQuAD datasets.</a:t>
            </a:r>
          </a:p>
          <a:p>
            <a:pPr algn="l">
              <a:lnSpc>
                <a:spcPts val="3633"/>
              </a:lnSpc>
              <a:spcBef>
                <a:spcPct val="0"/>
              </a:spcBef>
            </a:pPr>
          </a:p>
        </p:txBody>
      </p:sp>
      <p:grpSp>
        <p:nvGrpSpPr>
          <p:cNvPr name="Group 7" id="7"/>
          <p:cNvGrpSpPr/>
          <p:nvPr/>
        </p:nvGrpSpPr>
        <p:grpSpPr>
          <a:xfrm rot="0">
            <a:off x="2877689" y="1673054"/>
            <a:ext cx="48868" cy="8613946"/>
            <a:chOff x="0" y="0"/>
            <a:chExt cx="52379" cy="9232900"/>
          </a:xfrm>
        </p:grpSpPr>
        <p:sp>
          <p:nvSpPr>
            <p:cNvPr name="Freeform 8" id="8"/>
            <p:cNvSpPr/>
            <p:nvPr/>
          </p:nvSpPr>
          <p:spPr>
            <a:xfrm flipH="false" flipV="false" rot="0">
              <a:off x="0" y="0"/>
              <a:ext cx="52379" cy="9232900"/>
            </a:xfrm>
            <a:custGeom>
              <a:avLst/>
              <a:gdLst/>
              <a:ahLst/>
              <a:cxnLst/>
              <a:rect r="r" b="b" t="t" l="l"/>
              <a:pathLst>
                <a:path h="9232900" w="52379">
                  <a:moveTo>
                    <a:pt x="0" y="19050"/>
                  </a:moveTo>
                  <a:cubicBezTo>
                    <a:pt x="0" y="8509"/>
                    <a:pt x="11698" y="0"/>
                    <a:pt x="26190" y="0"/>
                  </a:cubicBezTo>
                  <a:cubicBezTo>
                    <a:pt x="40681" y="0"/>
                    <a:pt x="52379" y="8509"/>
                    <a:pt x="52379" y="19050"/>
                  </a:cubicBezTo>
                  <a:lnTo>
                    <a:pt x="52379" y="9213850"/>
                  </a:lnTo>
                  <a:cubicBezTo>
                    <a:pt x="52379" y="9224391"/>
                    <a:pt x="40681" y="9232900"/>
                    <a:pt x="26190" y="9232900"/>
                  </a:cubicBezTo>
                  <a:cubicBezTo>
                    <a:pt x="11698" y="9232900"/>
                    <a:pt x="0" y="9224391"/>
                    <a:pt x="0" y="9213850"/>
                  </a:cubicBezTo>
                  <a:close/>
                </a:path>
              </a:pathLst>
            </a:custGeom>
            <a:solidFill>
              <a:srgbClr val="756D77"/>
            </a:solidFill>
          </p:spPr>
        </p:sp>
      </p:grpSp>
      <p:grpSp>
        <p:nvGrpSpPr>
          <p:cNvPr name="Group 9" id="9"/>
          <p:cNvGrpSpPr/>
          <p:nvPr/>
        </p:nvGrpSpPr>
        <p:grpSpPr>
          <a:xfrm rot="0">
            <a:off x="2611287" y="2148703"/>
            <a:ext cx="580430" cy="580430"/>
            <a:chOff x="0" y="0"/>
            <a:chExt cx="773907" cy="773907"/>
          </a:xfrm>
        </p:grpSpPr>
        <p:sp>
          <p:nvSpPr>
            <p:cNvPr name="Freeform 10" id="10"/>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11" id="11"/>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2" id="12"/>
          <p:cNvSpPr txBox="true"/>
          <p:nvPr/>
        </p:nvSpPr>
        <p:spPr>
          <a:xfrm rot="0">
            <a:off x="2828204" y="2296192"/>
            <a:ext cx="146596"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1</a:t>
            </a:r>
          </a:p>
        </p:txBody>
      </p:sp>
      <p:grpSp>
        <p:nvGrpSpPr>
          <p:cNvPr name="Group 13" id="13"/>
          <p:cNvGrpSpPr/>
          <p:nvPr/>
        </p:nvGrpSpPr>
        <p:grpSpPr>
          <a:xfrm rot="0">
            <a:off x="3191717" y="2410343"/>
            <a:ext cx="888206" cy="28575"/>
            <a:chOff x="0" y="0"/>
            <a:chExt cx="1184275" cy="38100"/>
          </a:xfrm>
        </p:grpSpPr>
        <p:sp>
          <p:nvSpPr>
            <p:cNvPr name="Freeform 14" id="14"/>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836551"/>
            </a:solidFill>
          </p:spPr>
        </p:sp>
      </p:grpSp>
      <p:sp>
        <p:nvSpPr>
          <p:cNvPr name="TextBox 15" id="15"/>
          <p:cNvSpPr txBox="true"/>
          <p:nvPr/>
        </p:nvSpPr>
        <p:spPr>
          <a:xfrm rot="0">
            <a:off x="4346623" y="2129653"/>
            <a:ext cx="1896203" cy="491873"/>
          </a:xfrm>
          <a:prstGeom prst="rect">
            <a:avLst/>
          </a:prstGeom>
        </p:spPr>
        <p:txBody>
          <a:bodyPr anchor="t" rtlCol="false" tIns="0" lIns="0" bIns="0" rIns="0">
            <a:spAutoFit/>
          </a:bodyPr>
          <a:lstStyle/>
          <a:p>
            <a:pPr algn="l">
              <a:lnSpc>
                <a:spcPts val="3941"/>
              </a:lnSpc>
            </a:pPr>
            <a:r>
              <a:rPr lang="en-US" b="true" sz="3137" spc="-96">
                <a:solidFill>
                  <a:srgbClr val="756D77"/>
                </a:solidFill>
                <a:latin typeface="Loubag Medium"/>
                <a:ea typeface="Loubag Medium"/>
                <a:cs typeface="Loubag Medium"/>
                <a:sym typeface="Loubag Medium"/>
              </a:rPr>
              <a:t>Planning</a:t>
            </a:r>
          </a:p>
        </p:txBody>
      </p:sp>
      <p:grpSp>
        <p:nvGrpSpPr>
          <p:cNvPr name="Group 16" id="16"/>
          <p:cNvGrpSpPr/>
          <p:nvPr/>
        </p:nvGrpSpPr>
        <p:grpSpPr>
          <a:xfrm rot="0">
            <a:off x="2587474" y="5734269"/>
            <a:ext cx="580430" cy="580430"/>
            <a:chOff x="0" y="0"/>
            <a:chExt cx="773907" cy="773907"/>
          </a:xfrm>
        </p:grpSpPr>
        <p:sp>
          <p:nvSpPr>
            <p:cNvPr name="Freeform 17" id="17"/>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18" id="18"/>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9" id="19"/>
          <p:cNvSpPr txBox="true"/>
          <p:nvPr/>
        </p:nvSpPr>
        <p:spPr>
          <a:xfrm rot="0">
            <a:off x="2746907" y="5849065"/>
            <a:ext cx="254571"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2</a:t>
            </a:r>
          </a:p>
        </p:txBody>
      </p:sp>
      <p:sp>
        <p:nvSpPr>
          <p:cNvPr name="TextBox 20" id="20"/>
          <p:cNvSpPr txBox="true"/>
          <p:nvPr/>
        </p:nvSpPr>
        <p:spPr>
          <a:xfrm rot="0">
            <a:off x="4346623" y="5806764"/>
            <a:ext cx="4746834" cy="473539"/>
          </a:xfrm>
          <a:prstGeom prst="rect">
            <a:avLst/>
          </a:prstGeom>
        </p:spPr>
        <p:txBody>
          <a:bodyPr anchor="t" rtlCol="false" tIns="0" lIns="0" bIns="0" rIns="0">
            <a:spAutoFit/>
          </a:bodyPr>
          <a:lstStyle/>
          <a:p>
            <a:pPr algn="l">
              <a:lnSpc>
                <a:spcPts val="3816"/>
              </a:lnSpc>
            </a:pPr>
            <a:r>
              <a:rPr lang="en-US" b="true" sz="3037" spc="-93">
                <a:solidFill>
                  <a:srgbClr val="756D77"/>
                </a:solidFill>
                <a:latin typeface="Loubag Medium"/>
                <a:ea typeface="Loubag Medium"/>
                <a:cs typeface="Loubag Medium"/>
                <a:sym typeface="Loubag Medium"/>
              </a:rPr>
              <a:t>Requirement analysis</a:t>
            </a:r>
          </a:p>
        </p:txBody>
      </p:sp>
      <p:grpSp>
        <p:nvGrpSpPr>
          <p:cNvPr name="Group 21" id="21"/>
          <p:cNvGrpSpPr/>
          <p:nvPr/>
        </p:nvGrpSpPr>
        <p:grpSpPr>
          <a:xfrm rot="0">
            <a:off x="3167904" y="6024484"/>
            <a:ext cx="888206" cy="28575"/>
            <a:chOff x="0" y="0"/>
            <a:chExt cx="1184275" cy="38100"/>
          </a:xfrm>
        </p:grpSpPr>
        <p:sp>
          <p:nvSpPr>
            <p:cNvPr name="Freeform 22" id="22"/>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836551"/>
            </a:solidFill>
          </p:spPr>
        </p:sp>
      </p:grpSp>
      <p:sp>
        <p:nvSpPr>
          <p:cNvPr name="TextBox 23" id="23"/>
          <p:cNvSpPr txBox="true"/>
          <p:nvPr/>
        </p:nvSpPr>
        <p:spPr>
          <a:xfrm rot="0">
            <a:off x="4346623" y="6452116"/>
            <a:ext cx="10383576" cy="4172704"/>
          </a:xfrm>
          <a:prstGeom prst="rect">
            <a:avLst/>
          </a:prstGeom>
        </p:spPr>
        <p:txBody>
          <a:bodyPr anchor="t" rtlCol="false" tIns="0" lIns="0" bIns="0" rIns="0">
            <a:spAutoFit/>
          </a:bodyPr>
          <a:lstStyle/>
          <a:p>
            <a:pPr algn="l">
              <a:lnSpc>
                <a:spcPts val="3633"/>
              </a:lnSpc>
            </a:pPr>
            <a:r>
              <a:rPr lang="en-US" sz="2595" i="true">
                <a:solidFill>
                  <a:srgbClr val="756D77"/>
                </a:solidFill>
                <a:latin typeface="Agrandir Italics"/>
                <a:ea typeface="Agrandir Italics"/>
                <a:cs typeface="Agrandir Italics"/>
                <a:sym typeface="Agrandir Italics"/>
              </a:rPr>
              <a:t>Determine functional and non-functional requirements.</a:t>
            </a:r>
          </a:p>
          <a:p>
            <a:pPr algn="l">
              <a:lnSpc>
                <a:spcPts val="3633"/>
              </a:lnSpc>
            </a:pPr>
            <a:r>
              <a:rPr lang="en-US" sz="2595" i="true">
                <a:solidFill>
                  <a:srgbClr val="756D77"/>
                </a:solidFill>
                <a:latin typeface="Agrandir Italics"/>
                <a:ea typeface="Agrandir Italics"/>
                <a:cs typeface="Agrandir Italics"/>
                <a:sym typeface="Agrandir Italics"/>
              </a:rPr>
              <a:t>Key Activities:</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Collect requirements: Document upload, NLP processing, result visualization.</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Define datasets: SQuAD for Q&amp;A, CUAD for contract analysis.</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Set technical requirements: Python for backend, Next.js for frontend, Docker for deployment.</a:t>
            </a:r>
          </a:p>
          <a:p>
            <a:pPr algn="l">
              <a:lnSpc>
                <a:spcPts val="3633"/>
              </a:lnSpc>
              <a:spcBef>
                <a:spcPct val="0"/>
              </a:spcBef>
            </a:pPr>
          </a:p>
          <a:p>
            <a:pPr algn="l">
              <a:lnSpc>
                <a:spcPts val="363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3" id="3"/>
          <p:cNvPicPr>
            <a:picLocks noChangeAspect="true"/>
          </p:cNvPicPr>
          <p:nvPr/>
        </p:nvPicPr>
        <p:blipFill>
          <a:blip r:embed="rId5">
            <a:alphaModFix amt="25000"/>
          </a:blip>
          <a:srcRect l="0" t="0" r="0" b="0"/>
          <a:stretch>
            <a:fillRect/>
          </a:stretch>
        </p:blipFill>
        <p:spPr>
          <a:xfrm flipH="false" flipV="false" rot="-2932469">
            <a:off x="-2458732" y="-2682360"/>
            <a:ext cx="14388035" cy="16061643"/>
          </a:xfrm>
          <a:prstGeom prst="rect">
            <a:avLst/>
          </a:prstGeom>
        </p:spPr>
      </p:pic>
      <p:sp>
        <p:nvSpPr>
          <p:cNvPr name="TextBox 4" id="4"/>
          <p:cNvSpPr txBox="true"/>
          <p:nvPr/>
        </p:nvSpPr>
        <p:spPr>
          <a:xfrm rot="0">
            <a:off x="3005698" y="1410062"/>
            <a:ext cx="12874462" cy="4172704"/>
          </a:xfrm>
          <a:prstGeom prst="rect">
            <a:avLst/>
          </a:prstGeom>
        </p:spPr>
        <p:txBody>
          <a:bodyPr anchor="t" rtlCol="false" tIns="0" lIns="0" bIns="0" rIns="0">
            <a:spAutoFit/>
          </a:bodyPr>
          <a:lstStyle/>
          <a:p>
            <a:pPr algn="l">
              <a:lnSpc>
                <a:spcPts val="3633"/>
              </a:lnSpc>
            </a:pPr>
            <a:r>
              <a:rPr lang="en-US" sz="2595">
                <a:solidFill>
                  <a:srgbClr val="756D77"/>
                </a:solidFill>
                <a:latin typeface="Agrandir"/>
                <a:ea typeface="Agrandir"/>
                <a:cs typeface="Agrandir"/>
                <a:sym typeface="Agrandir"/>
              </a:rPr>
              <a:t>Create system architecture and UI/UX designs.</a:t>
            </a:r>
          </a:p>
          <a:p>
            <a:pPr algn="l">
              <a:lnSpc>
                <a:spcPts val="3633"/>
              </a:lnSpc>
            </a:pPr>
            <a:r>
              <a:rPr lang="en-US" sz="2595">
                <a:solidFill>
                  <a:srgbClr val="756D77"/>
                </a:solidFill>
                <a:latin typeface="Agrandir"/>
                <a:ea typeface="Agrandir"/>
                <a:cs typeface="Agrandir"/>
                <a:sym typeface="Agrandir"/>
              </a:rPr>
              <a:t>Key Activities: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Design system architecture:</a:t>
            </a:r>
          </a:p>
          <a:p>
            <a:pPr algn="l" marL="1120654" indent="-373551" lvl="2">
              <a:lnSpc>
                <a:spcPts val="3633"/>
              </a:lnSpc>
              <a:buFont typeface="Arial"/>
              <a:buChar char="⚬"/>
            </a:pPr>
            <a:r>
              <a:rPr lang="en-US" sz="2595">
                <a:solidFill>
                  <a:srgbClr val="756D77"/>
                </a:solidFill>
                <a:latin typeface="Agrandir"/>
                <a:ea typeface="Agrandir"/>
                <a:cs typeface="Agrandir"/>
                <a:sym typeface="Agrandir"/>
              </a:rPr>
              <a:t>Frontend: Next.js-based user interface.</a:t>
            </a:r>
          </a:p>
          <a:p>
            <a:pPr algn="l" marL="1120654" indent="-373551" lvl="2">
              <a:lnSpc>
                <a:spcPts val="3633"/>
              </a:lnSpc>
              <a:buFont typeface="Arial"/>
              <a:buChar char="⚬"/>
            </a:pPr>
            <a:r>
              <a:rPr lang="en-US" sz="2595">
                <a:solidFill>
                  <a:srgbClr val="756D77"/>
                </a:solidFill>
                <a:latin typeface="Agrandir"/>
                <a:ea typeface="Agrandir"/>
                <a:cs typeface="Agrandir"/>
                <a:sym typeface="Agrandir"/>
              </a:rPr>
              <a:t>Backend: Flask-based API for NLP model interaction.</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Develop workflows: Data preprocessing, model processing, results display.</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Desig</a:t>
            </a:r>
            <a:r>
              <a:rPr lang="en-US" sz="2595">
                <a:solidFill>
                  <a:srgbClr val="756D77"/>
                </a:solidFill>
                <a:latin typeface="Agrandir"/>
                <a:ea typeface="Agrandir"/>
                <a:cs typeface="Agrandir"/>
                <a:sym typeface="Agrandir"/>
              </a:rPr>
              <a:t>n datasets: Store and manage processed documents.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Prototype UI: Ensure intuitive navigation for users.</a:t>
            </a:r>
          </a:p>
          <a:p>
            <a:pPr algn="l">
              <a:lnSpc>
                <a:spcPts val="3633"/>
              </a:lnSpc>
              <a:spcBef>
                <a:spcPct val="0"/>
              </a:spcBef>
            </a:pPr>
          </a:p>
        </p:txBody>
      </p:sp>
      <p:grpSp>
        <p:nvGrpSpPr>
          <p:cNvPr name="Group 5" id="5"/>
          <p:cNvGrpSpPr/>
          <p:nvPr/>
        </p:nvGrpSpPr>
        <p:grpSpPr>
          <a:xfrm rot="0">
            <a:off x="1536764" y="-458430"/>
            <a:ext cx="69236" cy="12204335"/>
            <a:chOff x="0" y="0"/>
            <a:chExt cx="52379" cy="9232900"/>
          </a:xfrm>
        </p:grpSpPr>
        <p:sp>
          <p:nvSpPr>
            <p:cNvPr name="Freeform 6" id="6"/>
            <p:cNvSpPr/>
            <p:nvPr/>
          </p:nvSpPr>
          <p:spPr>
            <a:xfrm flipH="false" flipV="false" rot="0">
              <a:off x="0" y="0"/>
              <a:ext cx="52379" cy="9232900"/>
            </a:xfrm>
            <a:custGeom>
              <a:avLst/>
              <a:gdLst/>
              <a:ahLst/>
              <a:cxnLst/>
              <a:rect r="r" b="b" t="t" l="l"/>
              <a:pathLst>
                <a:path h="9232900" w="52379">
                  <a:moveTo>
                    <a:pt x="0" y="19050"/>
                  </a:moveTo>
                  <a:cubicBezTo>
                    <a:pt x="0" y="8509"/>
                    <a:pt x="11698" y="0"/>
                    <a:pt x="26190" y="0"/>
                  </a:cubicBezTo>
                  <a:cubicBezTo>
                    <a:pt x="40681" y="0"/>
                    <a:pt x="52379" y="8509"/>
                    <a:pt x="52379" y="19050"/>
                  </a:cubicBezTo>
                  <a:lnTo>
                    <a:pt x="52379" y="9213850"/>
                  </a:lnTo>
                  <a:cubicBezTo>
                    <a:pt x="52379" y="9224391"/>
                    <a:pt x="40681" y="9232900"/>
                    <a:pt x="26190" y="9232900"/>
                  </a:cubicBezTo>
                  <a:cubicBezTo>
                    <a:pt x="11698" y="9232900"/>
                    <a:pt x="0" y="9224391"/>
                    <a:pt x="0" y="9213850"/>
                  </a:cubicBezTo>
                  <a:close/>
                </a:path>
              </a:pathLst>
            </a:custGeom>
            <a:solidFill>
              <a:srgbClr val="756D77"/>
            </a:solidFill>
          </p:spPr>
        </p:sp>
      </p:grpSp>
      <p:grpSp>
        <p:nvGrpSpPr>
          <p:cNvPr name="Group 7" id="7"/>
          <p:cNvGrpSpPr/>
          <p:nvPr/>
        </p:nvGrpSpPr>
        <p:grpSpPr>
          <a:xfrm rot="0">
            <a:off x="1246549" y="738485"/>
            <a:ext cx="580430" cy="580430"/>
            <a:chOff x="0" y="0"/>
            <a:chExt cx="773907" cy="773907"/>
          </a:xfrm>
        </p:grpSpPr>
        <p:sp>
          <p:nvSpPr>
            <p:cNvPr name="Freeform 8" id="8"/>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9" id="9"/>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0" id="10"/>
          <p:cNvSpPr txBox="true"/>
          <p:nvPr/>
        </p:nvSpPr>
        <p:spPr>
          <a:xfrm rot="0">
            <a:off x="1434966" y="885974"/>
            <a:ext cx="251222"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3</a:t>
            </a:r>
          </a:p>
        </p:txBody>
      </p:sp>
      <p:grpSp>
        <p:nvGrpSpPr>
          <p:cNvPr name="Group 11" id="11"/>
          <p:cNvGrpSpPr/>
          <p:nvPr/>
        </p:nvGrpSpPr>
        <p:grpSpPr>
          <a:xfrm rot="0">
            <a:off x="1826979" y="1000125"/>
            <a:ext cx="888206" cy="28575"/>
            <a:chOff x="0" y="0"/>
            <a:chExt cx="1184275" cy="38100"/>
          </a:xfrm>
        </p:grpSpPr>
        <p:sp>
          <p:nvSpPr>
            <p:cNvPr name="Freeform 12" id="12"/>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756D77"/>
            </a:solidFill>
          </p:spPr>
        </p:sp>
      </p:grpSp>
      <p:sp>
        <p:nvSpPr>
          <p:cNvPr name="TextBox 13" id="13"/>
          <p:cNvSpPr txBox="true"/>
          <p:nvPr/>
        </p:nvSpPr>
        <p:spPr>
          <a:xfrm rot="0">
            <a:off x="3005698" y="772522"/>
            <a:ext cx="1896203" cy="473539"/>
          </a:xfrm>
          <a:prstGeom prst="rect">
            <a:avLst/>
          </a:prstGeom>
        </p:spPr>
        <p:txBody>
          <a:bodyPr anchor="t" rtlCol="false" tIns="0" lIns="0" bIns="0" rIns="0">
            <a:spAutoFit/>
          </a:bodyPr>
          <a:lstStyle/>
          <a:p>
            <a:pPr algn="l">
              <a:lnSpc>
                <a:spcPts val="3816"/>
              </a:lnSpc>
            </a:pPr>
            <a:r>
              <a:rPr lang="en-US" b="true" sz="3037" spc="-93">
                <a:solidFill>
                  <a:srgbClr val="756D77"/>
                </a:solidFill>
                <a:latin typeface="Loubag Medium"/>
                <a:ea typeface="Loubag Medium"/>
                <a:cs typeface="Loubag Medium"/>
                <a:sym typeface="Loubag Medium"/>
              </a:rPr>
              <a:t>Design</a:t>
            </a:r>
          </a:p>
        </p:txBody>
      </p:sp>
      <p:grpSp>
        <p:nvGrpSpPr>
          <p:cNvPr name="Group 14" id="14"/>
          <p:cNvGrpSpPr/>
          <p:nvPr/>
        </p:nvGrpSpPr>
        <p:grpSpPr>
          <a:xfrm rot="0">
            <a:off x="1246549" y="5295281"/>
            <a:ext cx="580430" cy="580430"/>
            <a:chOff x="0" y="0"/>
            <a:chExt cx="773907" cy="773907"/>
          </a:xfrm>
        </p:grpSpPr>
        <p:sp>
          <p:nvSpPr>
            <p:cNvPr name="Freeform 15" id="15"/>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16" id="16"/>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7" id="17"/>
          <p:cNvSpPr txBox="true"/>
          <p:nvPr/>
        </p:nvSpPr>
        <p:spPr>
          <a:xfrm rot="0">
            <a:off x="1403675" y="5371278"/>
            <a:ext cx="266179"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4</a:t>
            </a:r>
          </a:p>
        </p:txBody>
      </p:sp>
      <p:sp>
        <p:nvSpPr>
          <p:cNvPr name="TextBox 18" id="18"/>
          <p:cNvSpPr txBox="true"/>
          <p:nvPr/>
        </p:nvSpPr>
        <p:spPr>
          <a:xfrm rot="0">
            <a:off x="3060354" y="5276231"/>
            <a:ext cx="4746834" cy="464731"/>
          </a:xfrm>
          <a:prstGeom prst="rect">
            <a:avLst/>
          </a:prstGeom>
        </p:spPr>
        <p:txBody>
          <a:bodyPr anchor="t" rtlCol="false" tIns="0" lIns="0" bIns="0" rIns="0">
            <a:spAutoFit/>
          </a:bodyPr>
          <a:lstStyle/>
          <a:p>
            <a:pPr algn="l">
              <a:lnSpc>
                <a:spcPts val="3690"/>
              </a:lnSpc>
            </a:pPr>
            <a:r>
              <a:rPr lang="en-US" b="true" sz="2937" spc="-90">
                <a:solidFill>
                  <a:srgbClr val="756D77"/>
                </a:solidFill>
                <a:latin typeface="Loubag Medium"/>
                <a:ea typeface="Loubag Medium"/>
                <a:cs typeface="Loubag Medium"/>
                <a:sym typeface="Loubag Medium"/>
              </a:rPr>
              <a:t>Development</a:t>
            </a:r>
          </a:p>
        </p:txBody>
      </p:sp>
      <p:grpSp>
        <p:nvGrpSpPr>
          <p:cNvPr name="Group 19" id="19"/>
          <p:cNvGrpSpPr/>
          <p:nvPr/>
        </p:nvGrpSpPr>
        <p:grpSpPr>
          <a:xfrm rot="0">
            <a:off x="1826979" y="5518121"/>
            <a:ext cx="888206" cy="28575"/>
            <a:chOff x="0" y="0"/>
            <a:chExt cx="1184275" cy="38100"/>
          </a:xfrm>
        </p:grpSpPr>
        <p:sp>
          <p:nvSpPr>
            <p:cNvPr name="Freeform 20" id="20"/>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756D77"/>
            </a:solidFill>
          </p:spPr>
        </p:sp>
      </p:grpSp>
      <p:sp>
        <p:nvSpPr>
          <p:cNvPr name="TextBox 21" id="21"/>
          <p:cNvSpPr txBox="true"/>
          <p:nvPr/>
        </p:nvSpPr>
        <p:spPr>
          <a:xfrm rot="0">
            <a:off x="3060354" y="6086550"/>
            <a:ext cx="12455896" cy="3715504"/>
          </a:xfrm>
          <a:prstGeom prst="rect">
            <a:avLst/>
          </a:prstGeom>
        </p:spPr>
        <p:txBody>
          <a:bodyPr anchor="t" rtlCol="false" tIns="0" lIns="0" bIns="0" rIns="0">
            <a:spAutoFit/>
          </a:bodyPr>
          <a:lstStyle/>
          <a:p>
            <a:pPr algn="l">
              <a:lnSpc>
                <a:spcPts val="3633"/>
              </a:lnSpc>
            </a:pPr>
            <a:r>
              <a:rPr lang="en-US" sz="2595" i="true">
                <a:solidFill>
                  <a:srgbClr val="756D77"/>
                </a:solidFill>
                <a:latin typeface="Agrandir Italics"/>
                <a:ea typeface="Agrandir Italics"/>
                <a:cs typeface="Agrandir Italics"/>
                <a:sym typeface="Agrandir Italics"/>
              </a:rPr>
              <a:t>Build the system as per design specifications.</a:t>
            </a:r>
          </a:p>
          <a:p>
            <a:pPr algn="l">
              <a:lnSpc>
                <a:spcPts val="3633"/>
              </a:lnSpc>
            </a:pPr>
            <a:r>
              <a:rPr lang="en-US" sz="2595" i="true">
                <a:solidFill>
                  <a:srgbClr val="756D77"/>
                </a:solidFill>
                <a:latin typeface="Agrandir Italics"/>
                <a:ea typeface="Agrandir Italics"/>
                <a:cs typeface="Agrandir Italics"/>
                <a:sym typeface="Agrandir Italics"/>
              </a:rPr>
              <a:t>Key Activities:</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Backend Development: Implement Flask APIs and integrate pre-trained models (T5, TextBlob, CUAD).</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Frontend Development: Build a responsive interface using Next.js.</a:t>
            </a:r>
          </a:p>
          <a:p>
            <a:pPr algn="l" marL="560327" indent="-280163" lvl="1">
              <a:lnSpc>
                <a:spcPts val="3633"/>
              </a:lnSpc>
              <a:buFont typeface="Arial"/>
              <a:buChar char="•"/>
            </a:pPr>
            <a:r>
              <a:rPr lang="en-US" sz="2595" i="true">
                <a:solidFill>
                  <a:srgbClr val="756D77"/>
                </a:solidFill>
                <a:latin typeface="Agrandir Italics"/>
                <a:ea typeface="Agrandir Italics"/>
                <a:cs typeface="Agrandir Italics"/>
                <a:sym typeface="Agrandir Italics"/>
              </a:rPr>
              <a:t>Dockerization: Containerize the application for deployment.</a:t>
            </a:r>
          </a:p>
          <a:p>
            <a:pPr algn="l" marL="560327" indent="-280163" lvl="1">
              <a:lnSpc>
                <a:spcPts val="3633"/>
              </a:lnSpc>
              <a:spcBef>
                <a:spcPct val="0"/>
              </a:spcBef>
              <a:buFont typeface="Arial"/>
              <a:buChar char="•"/>
            </a:pPr>
            <a:r>
              <a:rPr lang="en-US" sz="2595" i="true">
                <a:solidFill>
                  <a:srgbClr val="756D77"/>
                </a:solidFill>
                <a:latin typeface="Agrandir Italics"/>
                <a:ea typeface="Agrandir Italics"/>
                <a:cs typeface="Agrandir Italics"/>
                <a:sym typeface="Agrandir Italics"/>
              </a:rPr>
              <a:t>Output: Fully functional application.</a:t>
            </a:r>
          </a:p>
          <a:p>
            <a:pPr algn="l">
              <a:lnSpc>
                <a:spcPts val="363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3" id="3"/>
          <p:cNvPicPr>
            <a:picLocks noChangeAspect="true"/>
          </p:cNvPicPr>
          <p:nvPr/>
        </p:nvPicPr>
        <p:blipFill>
          <a:blip r:embed="rId5">
            <a:alphaModFix amt="25000"/>
          </a:blip>
          <a:srcRect l="0" t="0" r="0" b="0"/>
          <a:stretch>
            <a:fillRect/>
          </a:stretch>
        </p:blipFill>
        <p:spPr>
          <a:xfrm flipH="false" flipV="false" rot="-2932469">
            <a:off x="-2458732" y="-2682360"/>
            <a:ext cx="14388035" cy="16061643"/>
          </a:xfrm>
          <a:prstGeom prst="rect">
            <a:avLst/>
          </a:prstGeom>
        </p:spPr>
      </p:pic>
      <p:sp>
        <p:nvSpPr>
          <p:cNvPr name="TextBox 4" id="4"/>
          <p:cNvSpPr txBox="true"/>
          <p:nvPr/>
        </p:nvSpPr>
        <p:spPr>
          <a:xfrm rot="0">
            <a:off x="3005698" y="1410062"/>
            <a:ext cx="12169331" cy="3258304"/>
          </a:xfrm>
          <a:prstGeom prst="rect">
            <a:avLst/>
          </a:prstGeom>
        </p:spPr>
        <p:txBody>
          <a:bodyPr anchor="t" rtlCol="false" tIns="0" lIns="0" bIns="0" rIns="0">
            <a:spAutoFit/>
          </a:bodyPr>
          <a:lstStyle/>
          <a:p>
            <a:pPr algn="l">
              <a:lnSpc>
                <a:spcPts val="3633"/>
              </a:lnSpc>
            </a:pPr>
            <a:r>
              <a:rPr lang="en-US" sz="2595">
                <a:solidFill>
                  <a:srgbClr val="756D77"/>
                </a:solidFill>
                <a:latin typeface="Agrandir"/>
                <a:ea typeface="Agrandir"/>
                <a:cs typeface="Agrandir"/>
                <a:sym typeface="Agrandir"/>
              </a:rPr>
              <a:t>Ensure the system meets requirements and is error-free.</a:t>
            </a:r>
          </a:p>
          <a:p>
            <a:pPr algn="l">
              <a:lnSpc>
                <a:spcPts val="3633"/>
              </a:lnSpc>
            </a:pPr>
            <a:r>
              <a:rPr lang="en-US" sz="2595">
                <a:solidFill>
                  <a:srgbClr val="756D77"/>
                </a:solidFill>
                <a:latin typeface="Agrandir"/>
                <a:ea typeface="Agrandir"/>
                <a:cs typeface="Agrandir"/>
                <a:sym typeface="Agrandir"/>
              </a:rPr>
              <a:t>Key Activities: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Unit Testing: Test individual components like sentiment analysis and Q&amp;A.</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Integration Testing: Verify seamless frontend-backend interaction.</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P</a:t>
            </a:r>
            <a:r>
              <a:rPr lang="en-US" sz="2595">
                <a:solidFill>
                  <a:srgbClr val="756D77"/>
                </a:solidFill>
                <a:latin typeface="Agrandir"/>
                <a:ea typeface="Agrandir"/>
                <a:cs typeface="Agrandir"/>
                <a:sym typeface="Agrandir"/>
              </a:rPr>
              <a:t>erformance Testing: Ensur</a:t>
            </a:r>
            <a:r>
              <a:rPr lang="en-US" sz="2595">
                <a:solidFill>
                  <a:srgbClr val="756D77"/>
                </a:solidFill>
                <a:latin typeface="Agrandir"/>
                <a:ea typeface="Agrandir"/>
                <a:cs typeface="Agrandir"/>
                <a:sym typeface="Agrandir"/>
              </a:rPr>
              <a:t>e</a:t>
            </a:r>
            <a:r>
              <a:rPr lang="en-US" sz="2595">
                <a:solidFill>
                  <a:srgbClr val="756D77"/>
                </a:solidFill>
                <a:latin typeface="Agrandir"/>
                <a:ea typeface="Agrandir"/>
                <a:cs typeface="Agrandir"/>
                <a:sym typeface="Agrandir"/>
              </a:rPr>
              <a:t> efficient processing of documents.</a:t>
            </a:r>
          </a:p>
          <a:p>
            <a:pPr algn="l" marL="560327" indent="-280163" lvl="1">
              <a:lnSpc>
                <a:spcPts val="3633"/>
              </a:lnSpc>
              <a:buFont typeface="Arial"/>
              <a:buChar char="•"/>
            </a:pPr>
            <a:r>
              <a:rPr lang="en-US" sz="2595">
                <a:solidFill>
                  <a:srgbClr val="756D77"/>
                </a:solidFill>
                <a:latin typeface="Agrandir"/>
                <a:ea typeface="Agrandir"/>
                <a:cs typeface="Agrandir"/>
                <a:sym typeface="Agrandir"/>
              </a:rPr>
              <a:t>Ou</a:t>
            </a:r>
            <a:r>
              <a:rPr lang="en-US" sz="2595">
                <a:solidFill>
                  <a:srgbClr val="756D77"/>
                </a:solidFill>
                <a:latin typeface="Agrandir"/>
                <a:ea typeface="Agrandir"/>
                <a:cs typeface="Agrandir"/>
                <a:sym typeface="Agrandir"/>
              </a:rPr>
              <a:t>tput: Test case results and a bug-free system.</a:t>
            </a:r>
          </a:p>
          <a:p>
            <a:pPr algn="l">
              <a:lnSpc>
                <a:spcPts val="3633"/>
              </a:lnSpc>
              <a:spcBef>
                <a:spcPct val="0"/>
              </a:spcBef>
            </a:pPr>
          </a:p>
        </p:txBody>
      </p:sp>
      <p:grpSp>
        <p:nvGrpSpPr>
          <p:cNvPr name="Group 5" id="5"/>
          <p:cNvGrpSpPr/>
          <p:nvPr/>
        </p:nvGrpSpPr>
        <p:grpSpPr>
          <a:xfrm rot="0">
            <a:off x="1536764" y="-458430"/>
            <a:ext cx="69236" cy="12204335"/>
            <a:chOff x="0" y="0"/>
            <a:chExt cx="52379" cy="9232900"/>
          </a:xfrm>
        </p:grpSpPr>
        <p:sp>
          <p:nvSpPr>
            <p:cNvPr name="Freeform 6" id="6"/>
            <p:cNvSpPr/>
            <p:nvPr/>
          </p:nvSpPr>
          <p:spPr>
            <a:xfrm flipH="false" flipV="false" rot="0">
              <a:off x="0" y="0"/>
              <a:ext cx="52379" cy="9232900"/>
            </a:xfrm>
            <a:custGeom>
              <a:avLst/>
              <a:gdLst/>
              <a:ahLst/>
              <a:cxnLst/>
              <a:rect r="r" b="b" t="t" l="l"/>
              <a:pathLst>
                <a:path h="9232900" w="52379">
                  <a:moveTo>
                    <a:pt x="0" y="19050"/>
                  </a:moveTo>
                  <a:cubicBezTo>
                    <a:pt x="0" y="8509"/>
                    <a:pt x="11698" y="0"/>
                    <a:pt x="26190" y="0"/>
                  </a:cubicBezTo>
                  <a:cubicBezTo>
                    <a:pt x="40681" y="0"/>
                    <a:pt x="52379" y="8509"/>
                    <a:pt x="52379" y="19050"/>
                  </a:cubicBezTo>
                  <a:lnTo>
                    <a:pt x="52379" y="9213850"/>
                  </a:lnTo>
                  <a:cubicBezTo>
                    <a:pt x="52379" y="9224391"/>
                    <a:pt x="40681" y="9232900"/>
                    <a:pt x="26190" y="9232900"/>
                  </a:cubicBezTo>
                  <a:cubicBezTo>
                    <a:pt x="11698" y="9232900"/>
                    <a:pt x="0" y="9224391"/>
                    <a:pt x="0" y="9213850"/>
                  </a:cubicBezTo>
                  <a:close/>
                </a:path>
              </a:pathLst>
            </a:custGeom>
            <a:solidFill>
              <a:srgbClr val="756D77"/>
            </a:solidFill>
          </p:spPr>
        </p:sp>
      </p:grpSp>
      <p:grpSp>
        <p:nvGrpSpPr>
          <p:cNvPr name="Group 7" id="7"/>
          <p:cNvGrpSpPr/>
          <p:nvPr/>
        </p:nvGrpSpPr>
        <p:grpSpPr>
          <a:xfrm rot="0">
            <a:off x="1246549" y="738485"/>
            <a:ext cx="580430" cy="580430"/>
            <a:chOff x="0" y="0"/>
            <a:chExt cx="773907" cy="773907"/>
          </a:xfrm>
        </p:grpSpPr>
        <p:sp>
          <p:nvSpPr>
            <p:cNvPr name="Freeform 8" id="8"/>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9" id="9"/>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0" id="10"/>
          <p:cNvSpPr txBox="true"/>
          <p:nvPr/>
        </p:nvSpPr>
        <p:spPr>
          <a:xfrm rot="0">
            <a:off x="1434966" y="885974"/>
            <a:ext cx="251222"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3</a:t>
            </a:r>
          </a:p>
        </p:txBody>
      </p:sp>
      <p:grpSp>
        <p:nvGrpSpPr>
          <p:cNvPr name="Group 11" id="11"/>
          <p:cNvGrpSpPr/>
          <p:nvPr/>
        </p:nvGrpSpPr>
        <p:grpSpPr>
          <a:xfrm rot="0">
            <a:off x="1826979" y="1000125"/>
            <a:ext cx="888206" cy="28575"/>
            <a:chOff x="0" y="0"/>
            <a:chExt cx="1184275" cy="38100"/>
          </a:xfrm>
        </p:grpSpPr>
        <p:sp>
          <p:nvSpPr>
            <p:cNvPr name="Freeform 12" id="12"/>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756D77"/>
            </a:solidFill>
          </p:spPr>
        </p:sp>
      </p:grpSp>
      <p:sp>
        <p:nvSpPr>
          <p:cNvPr name="TextBox 13" id="13"/>
          <p:cNvSpPr txBox="true"/>
          <p:nvPr/>
        </p:nvSpPr>
        <p:spPr>
          <a:xfrm rot="0">
            <a:off x="3005698" y="772522"/>
            <a:ext cx="1896203" cy="473539"/>
          </a:xfrm>
          <a:prstGeom prst="rect">
            <a:avLst/>
          </a:prstGeom>
        </p:spPr>
        <p:txBody>
          <a:bodyPr anchor="t" rtlCol="false" tIns="0" lIns="0" bIns="0" rIns="0">
            <a:spAutoFit/>
          </a:bodyPr>
          <a:lstStyle/>
          <a:p>
            <a:pPr algn="l">
              <a:lnSpc>
                <a:spcPts val="3816"/>
              </a:lnSpc>
            </a:pPr>
            <a:r>
              <a:rPr lang="en-US" b="true" sz="3037" spc="-93">
                <a:solidFill>
                  <a:srgbClr val="756D77"/>
                </a:solidFill>
                <a:latin typeface="Loubag Medium"/>
                <a:ea typeface="Loubag Medium"/>
                <a:cs typeface="Loubag Medium"/>
                <a:sym typeface="Loubag Medium"/>
              </a:rPr>
              <a:t>Testing</a:t>
            </a:r>
          </a:p>
        </p:txBody>
      </p:sp>
      <p:grpSp>
        <p:nvGrpSpPr>
          <p:cNvPr name="Group 14" id="14"/>
          <p:cNvGrpSpPr/>
          <p:nvPr/>
        </p:nvGrpSpPr>
        <p:grpSpPr>
          <a:xfrm rot="0">
            <a:off x="1246549" y="5295281"/>
            <a:ext cx="580430" cy="580430"/>
            <a:chOff x="0" y="0"/>
            <a:chExt cx="773907" cy="773907"/>
          </a:xfrm>
        </p:grpSpPr>
        <p:sp>
          <p:nvSpPr>
            <p:cNvPr name="Freeform 15" id="15"/>
            <p:cNvSpPr/>
            <p:nvPr/>
          </p:nvSpPr>
          <p:spPr>
            <a:xfrm flipH="false" flipV="false" rot="0">
              <a:off x="6350" y="6350"/>
              <a:ext cx="761238" cy="761238"/>
            </a:xfrm>
            <a:custGeom>
              <a:avLst/>
              <a:gdLst/>
              <a:ahLst/>
              <a:cxnLst/>
              <a:rect r="r" b="b" t="t" l="l"/>
              <a:pathLst>
                <a:path h="761238" w="761238">
                  <a:moveTo>
                    <a:pt x="0" y="142113"/>
                  </a:moveTo>
                  <a:cubicBezTo>
                    <a:pt x="0" y="63627"/>
                    <a:pt x="63627" y="0"/>
                    <a:pt x="142113" y="0"/>
                  </a:cubicBezTo>
                  <a:lnTo>
                    <a:pt x="619125" y="0"/>
                  </a:lnTo>
                  <a:cubicBezTo>
                    <a:pt x="697611" y="0"/>
                    <a:pt x="761238" y="63627"/>
                    <a:pt x="761238" y="142113"/>
                  </a:cubicBezTo>
                  <a:lnTo>
                    <a:pt x="761238" y="619125"/>
                  </a:lnTo>
                  <a:cubicBezTo>
                    <a:pt x="761238" y="697611"/>
                    <a:pt x="697611" y="761238"/>
                    <a:pt x="619125" y="761238"/>
                  </a:cubicBezTo>
                  <a:lnTo>
                    <a:pt x="142113" y="761238"/>
                  </a:lnTo>
                  <a:cubicBezTo>
                    <a:pt x="63627" y="761238"/>
                    <a:pt x="0" y="697611"/>
                    <a:pt x="0" y="619125"/>
                  </a:cubicBezTo>
                  <a:close/>
                </a:path>
              </a:pathLst>
            </a:custGeom>
            <a:solidFill>
              <a:srgbClr val="D9D9D9"/>
            </a:solidFill>
          </p:spPr>
        </p:sp>
        <p:sp>
          <p:nvSpPr>
            <p:cNvPr name="Freeform 16" id="16"/>
            <p:cNvSpPr/>
            <p:nvPr/>
          </p:nvSpPr>
          <p:spPr>
            <a:xfrm flipH="false" flipV="false" rot="0">
              <a:off x="0" y="0"/>
              <a:ext cx="773938" cy="773938"/>
            </a:xfrm>
            <a:custGeom>
              <a:avLst/>
              <a:gdLst/>
              <a:ahLst/>
              <a:cxnLst/>
              <a:rect r="r" b="b" t="t" l="l"/>
              <a:pathLst>
                <a:path h="773938" w="773938">
                  <a:moveTo>
                    <a:pt x="0" y="148463"/>
                  </a:moveTo>
                  <a:cubicBezTo>
                    <a:pt x="0" y="66421"/>
                    <a:pt x="66421" y="0"/>
                    <a:pt x="148463" y="0"/>
                  </a:cubicBezTo>
                  <a:lnTo>
                    <a:pt x="625475" y="0"/>
                  </a:lnTo>
                  <a:lnTo>
                    <a:pt x="625475" y="6350"/>
                  </a:lnTo>
                  <a:lnTo>
                    <a:pt x="625475" y="0"/>
                  </a:lnTo>
                  <a:cubicBezTo>
                    <a:pt x="707390" y="0"/>
                    <a:pt x="773938" y="66421"/>
                    <a:pt x="773938" y="148463"/>
                  </a:cubicBezTo>
                  <a:lnTo>
                    <a:pt x="767588" y="148463"/>
                  </a:lnTo>
                  <a:lnTo>
                    <a:pt x="773938" y="148463"/>
                  </a:lnTo>
                  <a:lnTo>
                    <a:pt x="773938" y="625475"/>
                  </a:lnTo>
                  <a:lnTo>
                    <a:pt x="767588" y="625475"/>
                  </a:lnTo>
                  <a:lnTo>
                    <a:pt x="773938" y="625475"/>
                  </a:lnTo>
                  <a:cubicBezTo>
                    <a:pt x="773938" y="707517"/>
                    <a:pt x="707517" y="773938"/>
                    <a:pt x="625475" y="773938"/>
                  </a:cubicBezTo>
                  <a:lnTo>
                    <a:pt x="625475" y="767588"/>
                  </a:lnTo>
                  <a:lnTo>
                    <a:pt x="625475" y="773938"/>
                  </a:lnTo>
                  <a:lnTo>
                    <a:pt x="148463" y="773938"/>
                  </a:lnTo>
                  <a:lnTo>
                    <a:pt x="148463" y="767588"/>
                  </a:lnTo>
                  <a:lnTo>
                    <a:pt x="148463" y="773938"/>
                  </a:lnTo>
                  <a:cubicBezTo>
                    <a:pt x="66421" y="773938"/>
                    <a:pt x="0" y="707390"/>
                    <a:pt x="0" y="625475"/>
                  </a:cubicBezTo>
                  <a:lnTo>
                    <a:pt x="0" y="148463"/>
                  </a:lnTo>
                  <a:lnTo>
                    <a:pt x="6350" y="148463"/>
                  </a:lnTo>
                  <a:lnTo>
                    <a:pt x="0" y="148463"/>
                  </a:lnTo>
                  <a:moveTo>
                    <a:pt x="12700" y="148463"/>
                  </a:moveTo>
                  <a:lnTo>
                    <a:pt x="12700" y="625475"/>
                  </a:lnTo>
                  <a:lnTo>
                    <a:pt x="6350" y="625475"/>
                  </a:lnTo>
                  <a:lnTo>
                    <a:pt x="12700" y="625475"/>
                  </a:lnTo>
                  <a:cubicBezTo>
                    <a:pt x="12700" y="700405"/>
                    <a:pt x="73533" y="761238"/>
                    <a:pt x="148463" y="761238"/>
                  </a:cubicBezTo>
                  <a:lnTo>
                    <a:pt x="625475" y="761238"/>
                  </a:lnTo>
                  <a:cubicBezTo>
                    <a:pt x="700405" y="761238"/>
                    <a:pt x="761238" y="700405"/>
                    <a:pt x="761238" y="625475"/>
                  </a:cubicBezTo>
                  <a:lnTo>
                    <a:pt x="761238" y="148463"/>
                  </a:lnTo>
                  <a:cubicBezTo>
                    <a:pt x="761238" y="73533"/>
                    <a:pt x="700405" y="12700"/>
                    <a:pt x="625475" y="12700"/>
                  </a:cubicBezTo>
                  <a:lnTo>
                    <a:pt x="148463" y="12700"/>
                  </a:lnTo>
                  <a:lnTo>
                    <a:pt x="148463" y="6350"/>
                  </a:lnTo>
                  <a:lnTo>
                    <a:pt x="148463" y="12700"/>
                  </a:lnTo>
                  <a:cubicBezTo>
                    <a:pt x="73533" y="12700"/>
                    <a:pt x="12700" y="73533"/>
                    <a:pt x="12700" y="148463"/>
                  </a:cubicBezTo>
                  <a:close/>
                </a:path>
              </a:pathLst>
            </a:custGeom>
            <a:solidFill>
              <a:srgbClr val="E9F1EA"/>
            </a:solidFill>
          </p:spPr>
        </p:sp>
      </p:grpSp>
      <p:sp>
        <p:nvSpPr>
          <p:cNvPr name="TextBox 17" id="17"/>
          <p:cNvSpPr txBox="true"/>
          <p:nvPr/>
        </p:nvSpPr>
        <p:spPr>
          <a:xfrm rot="0">
            <a:off x="1403675" y="5371278"/>
            <a:ext cx="266179" cy="398463"/>
          </a:xfrm>
          <a:prstGeom prst="rect">
            <a:avLst/>
          </a:prstGeom>
        </p:spPr>
        <p:txBody>
          <a:bodyPr anchor="t" rtlCol="false" tIns="0" lIns="0" bIns="0" rIns="0">
            <a:spAutoFit/>
          </a:bodyPr>
          <a:lstStyle/>
          <a:p>
            <a:pPr algn="ctr">
              <a:lnSpc>
                <a:spcPts val="2937"/>
              </a:lnSpc>
            </a:pPr>
            <a:r>
              <a:rPr lang="en-US" b="true" sz="2937" spc="-90">
                <a:solidFill>
                  <a:srgbClr val="2B2E3C"/>
                </a:solidFill>
                <a:latin typeface="Loubag Medium"/>
                <a:ea typeface="Loubag Medium"/>
                <a:cs typeface="Loubag Medium"/>
                <a:sym typeface="Loubag Medium"/>
              </a:rPr>
              <a:t>4</a:t>
            </a:r>
          </a:p>
        </p:txBody>
      </p:sp>
      <p:sp>
        <p:nvSpPr>
          <p:cNvPr name="TextBox 18" id="18"/>
          <p:cNvSpPr txBox="true"/>
          <p:nvPr/>
        </p:nvSpPr>
        <p:spPr>
          <a:xfrm rot="0">
            <a:off x="3060354" y="5276231"/>
            <a:ext cx="4746834" cy="931456"/>
          </a:xfrm>
          <a:prstGeom prst="rect">
            <a:avLst/>
          </a:prstGeom>
        </p:spPr>
        <p:txBody>
          <a:bodyPr anchor="t" rtlCol="false" tIns="0" lIns="0" bIns="0" rIns="0">
            <a:spAutoFit/>
          </a:bodyPr>
          <a:lstStyle/>
          <a:p>
            <a:pPr algn="l">
              <a:lnSpc>
                <a:spcPts val="3690"/>
              </a:lnSpc>
            </a:pPr>
            <a:r>
              <a:rPr lang="en-US" b="true" sz="2937" spc="-90">
                <a:solidFill>
                  <a:srgbClr val="756D77"/>
                </a:solidFill>
                <a:latin typeface="Loubag Medium"/>
                <a:ea typeface="Loubag Medium"/>
                <a:cs typeface="Loubag Medium"/>
                <a:sym typeface="Loubag Medium"/>
              </a:rPr>
              <a:t>Deployment &amp; Maintenance</a:t>
            </a:r>
          </a:p>
        </p:txBody>
      </p:sp>
      <p:grpSp>
        <p:nvGrpSpPr>
          <p:cNvPr name="Group 19" id="19"/>
          <p:cNvGrpSpPr/>
          <p:nvPr/>
        </p:nvGrpSpPr>
        <p:grpSpPr>
          <a:xfrm rot="0">
            <a:off x="1826979" y="5518121"/>
            <a:ext cx="888206" cy="28575"/>
            <a:chOff x="0" y="0"/>
            <a:chExt cx="1184275" cy="38100"/>
          </a:xfrm>
        </p:grpSpPr>
        <p:sp>
          <p:nvSpPr>
            <p:cNvPr name="Freeform 20" id="20"/>
            <p:cNvSpPr/>
            <p:nvPr/>
          </p:nvSpPr>
          <p:spPr>
            <a:xfrm flipH="false" flipV="false" rot="0">
              <a:off x="0" y="0"/>
              <a:ext cx="1184275" cy="38100"/>
            </a:xfrm>
            <a:custGeom>
              <a:avLst/>
              <a:gdLst/>
              <a:ahLst/>
              <a:cxnLst/>
              <a:rect r="r" b="b" t="t" l="l"/>
              <a:pathLst>
                <a:path h="38100" w="1184275">
                  <a:moveTo>
                    <a:pt x="0" y="19050"/>
                  </a:moveTo>
                  <a:cubicBezTo>
                    <a:pt x="0" y="8509"/>
                    <a:pt x="8509" y="0"/>
                    <a:pt x="19050" y="0"/>
                  </a:cubicBezTo>
                  <a:lnTo>
                    <a:pt x="1165225" y="0"/>
                  </a:lnTo>
                  <a:cubicBezTo>
                    <a:pt x="1175766" y="0"/>
                    <a:pt x="1184275" y="8509"/>
                    <a:pt x="1184275" y="19050"/>
                  </a:cubicBezTo>
                  <a:cubicBezTo>
                    <a:pt x="1184275" y="29591"/>
                    <a:pt x="1175766" y="38100"/>
                    <a:pt x="1165225" y="38100"/>
                  </a:cubicBezTo>
                  <a:lnTo>
                    <a:pt x="19050" y="38100"/>
                  </a:lnTo>
                  <a:cubicBezTo>
                    <a:pt x="8509" y="38100"/>
                    <a:pt x="0" y="29591"/>
                    <a:pt x="0" y="19050"/>
                  </a:cubicBezTo>
                  <a:close/>
                </a:path>
              </a:pathLst>
            </a:custGeom>
            <a:solidFill>
              <a:srgbClr val="756D77"/>
            </a:solidFill>
          </p:spPr>
        </p:sp>
      </p:grpSp>
      <p:sp>
        <p:nvSpPr>
          <p:cNvPr name="TextBox 21" id="21"/>
          <p:cNvSpPr txBox="true"/>
          <p:nvPr/>
        </p:nvSpPr>
        <p:spPr>
          <a:xfrm rot="0">
            <a:off x="3060354" y="6369612"/>
            <a:ext cx="12386026" cy="2343785"/>
          </a:xfrm>
          <a:prstGeom prst="rect">
            <a:avLst/>
          </a:prstGeom>
        </p:spPr>
        <p:txBody>
          <a:bodyPr anchor="t" rtlCol="false" tIns="0" lIns="0" bIns="0" rIns="0">
            <a:spAutoFit/>
          </a:bodyPr>
          <a:lstStyle/>
          <a:p>
            <a:pPr algn="l" marL="561341" indent="-280670" lvl="1">
              <a:lnSpc>
                <a:spcPts val="3640"/>
              </a:lnSpc>
              <a:buFont typeface="Arial"/>
              <a:buChar char="•"/>
            </a:pPr>
            <a:r>
              <a:rPr lang="en-US" sz="2600" i="true">
                <a:solidFill>
                  <a:srgbClr val="756D77"/>
                </a:solidFill>
                <a:latin typeface="Agrandir Italics"/>
                <a:ea typeface="Agrandir Italics"/>
                <a:cs typeface="Agrandir Italics"/>
                <a:sym typeface="Agrandir Italics"/>
              </a:rPr>
              <a:t>Deploy on a local server or cloud.</a:t>
            </a:r>
          </a:p>
          <a:p>
            <a:pPr algn="l" marL="561341" indent="-280670" lvl="1">
              <a:lnSpc>
                <a:spcPts val="3640"/>
              </a:lnSpc>
              <a:buFont typeface="Arial"/>
              <a:buChar char="•"/>
            </a:pPr>
            <a:r>
              <a:rPr lang="en-US" sz="2600" i="true">
                <a:solidFill>
                  <a:srgbClr val="756D77"/>
                </a:solidFill>
                <a:latin typeface="Agrandir Italics"/>
                <a:ea typeface="Agrandir Italics"/>
                <a:cs typeface="Agrandir Italics"/>
                <a:sym typeface="Agrandir Italics"/>
              </a:rPr>
              <a:t>Maintenance:</a:t>
            </a:r>
          </a:p>
          <a:p>
            <a:pPr algn="l" marL="561341" indent="-280670" lvl="1">
              <a:lnSpc>
                <a:spcPts val="3640"/>
              </a:lnSpc>
              <a:buFont typeface="Arial"/>
              <a:buChar char="•"/>
            </a:pPr>
            <a:r>
              <a:rPr lang="en-US" sz="2600" i="true">
                <a:solidFill>
                  <a:srgbClr val="756D77"/>
                </a:solidFill>
                <a:latin typeface="Agrandir Italics"/>
                <a:ea typeface="Agrandir Italics"/>
                <a:cs typeface="Agrandir Italics"/>
                <a:sym typeface="Agrandir Italics"/>
              </a:rPr>
              <a:t>Monitor performance, implement user feedback, update models, and fix bugs.</a:t>
            </a:r>
          </a:p>
          <a:p>
            <a:pPr algn="l" marL="561341" indent="-280670" lvl="1">
              <a:lnSpc>
                <a:spcPts val="3640"/>
              </a:lnSpc>
              <a:spcBef>
                <a:spcPct val="0"/>
              </a:spcBef>
              <a:buFont typeface="Arial"/>
              <a:buChar char="•"/>
            </a:pPr>
            <a:r>
              <a:rPr lang="en-US" sz="2600" i="true">
                <a:solidFill>
                  <a:srgbClr val="756D77"/>
                </a:solidFill>
                <a:latin typeface="Agrandir Italics"/>
                <a:ea typeface="Agrandir Italics"/>
                <a:cs typeface="Agrandir Italics"/>
                <a:sym typeface="Agrandir Italics"/>
              </a:rPr>
              <a:t>Output: Live, enhanced application.</a:t>
            </a:r>
          </a:p>
          <a:p>
            <a:pPr algn="l">
              <a:lnSpc>
                <a:spcPts val="36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DAGYc2_k9IA</dc:identifier>
  <dcterms:modified xsi:type="dcterms:W3CDTF">2011-08-01T06:04:30Z</dcterms:modified>
  <cp:revision>1</cp:revision>
  <dc:title>Copy of DocInsight</dc:title>
</cp:coreProperties>
</file>